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 id="2147483689" r:id="rId2"/>
    <p:sldMasterId id="2147483696" r:id="rId3"/>
  </p:sldMasterIdLst>
  <p:notesMasterIdLst>
    <p:notesMasterId r:id="rId42"/>
  </p:notesMasterIdLst>
  <p:handoutMasterIdLst>
    <p:handoutMasterId r:id="rId43"/>
  </p:handoutMasterIdLst>
  <p:sldIdLst>
    <p:sldId id="258" r:id="rId4"/>
    <p:sldId id="259" r:id="rId5"/>
    <p:sldId id="277" r:id="rId6"/>
    <p:sldId id="279" r:id="rId7"/>
    <p:sldId id="262" r:id="rId8"/>
    <p:sldId id="263" r:id="rId9"/>
    <p:sldId id="264" r:id="rId10"/>
    <p:sldId id="266" r:id="rId11"/>
    <p:sldId id="267" r:id="rId12"/>
    <p:sldId id="268" r:id="rId13"/>
    <p:sldId id="269" r:id="rId14"/>
    <p:sldId id="281" r:id="rId15"/>
    <p:sldId id="280" r:id="rId16"/>
    <p:sldId id="265" r:id="rId17"/>
    <p:sldId id="272" r:id="rId18"/>
    <p:sldId id="289" r:id="rId19"/>
    <p:sldId id="282" r:id="rId20"/>
    <p:sldId id="303" r:id="rId21"/>
    <p:sldId id="284" r:id="rId22"/>
    <p:sldId id="285" r:id="rId23"/>
    <p:sldId id="286" r:id="rId24"/>
    <p:sldId id="287" r:id="rId25"/>
    <p:sldId id="270" r:id="rId26"/>
    <p:sldId id="273" r:id="rId27"/>
    <p:sldId id="274" r:id="rId28"/>
    <p:sldId id="300" r:id="rId29"/>
    <p:sldId id="276" r:id="rId30"/>
    <p:sldId id="302" r:id="rId31"/>
    <p:sldId id="291" r:id="rId32"/>
    <p:sldId id="278" r:id="rId33"/>
    <p:sldId id="292" r:id="rId34"/>
    <p:sldId id="293" r:id="rId35"/>
    <p:sldId id="294" r:id="rId36"/>
    <p:sldId id="295" r:id="rId37"/>
    <p:sldId id="296" r:id="rId38"/>
    <p:sldId id="297" r:id="rId39"/>
    <p:sldId id="298" r:id="rId40"/>
    <p:sldId id="299"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99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garet Renwick" initials="MR" lastIdx="2" clrIdx="0">
    <p:extLst>
      <p:ext uri="{19B8F6BF-5375-455C-9EA6-DF929625EA0E}">
        <p15:presenceInfo xmlns:p15="http://schemas.microsoft.com/office/powerpoint/2012/main" userId="S::mrenwick@uga.edu::c123de74-743b-40dc-b7f5-1e1f58b8792a" providerId="AD"/>
      </p:ext>
    </p:extLst>
  </p:cmAuthor>
  <p:cmAuthor id="2" name="Joey Stanley" initials="JS [2]" lastIdx="2" clrIdx="1">
    <p:extLst>
      <p:ext uri="{19B8F6BF-5375-455C-9EA6-DF929625EA0E}">
        <p15:presenceInfo xmlns:p15="http://schemas.microsoft.com/office/powerpoint/2012/main" userId="Joey Stanley"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48D62"/>
    <a:srgbClr val="8DA0CB"/>
    <a:srgbClr val="FFFFFF"/>
    <a:srgbClr val="66C3A5"/>
    <a:srgbClr val="376092"/>
    <a:srgbClr val="DBEEF0"/>
    <a:srgbClr val="F5F5F5"/>
    <a:srgbClr val="00441B"/>
    <a:srgbClr val="042D6B"/>
    <a:srgbClr val="B2D8D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00"/>
    <p:restoredTop sz="80674" autoAdjust="0"/>
  </p:normalViewPr>
  <p:slideViewPr>
    <p:cSldViewPr snapToGrid="0" snapToObjects="1">
      <p:cViewPr varScale="1">
        <p:scale>
          <a:sx n="121" d="100"/>
          <a:sy n="121" d="100"/>
        </p:scale>
        <p:origin x="2416" y="168"/>
      </p:cViewPr>
      <p:guideLst>
        <p:guide orient="horz" pos="2160"/>
        <p:guide pos="499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commentAuthors" Target="commentAuthor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0B584BB-F3EB-D549-BBCC-E1C5C2272E19}" type="datetimeFigureOut">
              <a:rPr lang="en-US" smtClean="0"/>
              <a:t>1/3/23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BEC18D5-BEE4-AF43-B048-4D3109A4634E}" type="slidenum">
              <a:rPr lang="en-US" smtClean="0"/>
              <a:t>‹#›</a:t>
            </a:fld>
            <a:endParaRPr lang="en-US"/>
          </a:p>
        </p:txBody>
      </p:sp>
    </p:spTree>
    <p:extLst>
      <p:ext uri="{BB962C8B-B14F-4D97-AF65-F5344CB8AC3E}">
        <p14:creationId xmlns:p14="http://schemas.microsoft.com/office/powerpoint/2010/main" val="548541144"/>
      </p:ext>
    </p:extLst>
  </p:cSld>
  <p:clrMap bg1="lt1" tx1="dk1" bg2="lt2" tx2="dk2" accent1="accent1" accent2="accent2" accent3="accent3" accent4="accent4" accent5="accent5" accent6="accent6" hlink="hlink" folHlink="folHlink"/>
  <p:hf hdr="0" ftr="0" dt="0"/>
</p:handoutMaster>
</file>

<file path=ppt/media/audio1.wav>
</file>

<file path=ppt/media/audio10.wav>
</file>

<file path=ppt/media/audio11.wav>
</file>

<file path=ppt/media/audio12.wav>
</file>

<file path=ppt/media/audio13.wav>
</file>

<file path=ppt/media/audio14.wav>
</file>

<file path=ppt/media/audio15.wav>
</file>

<file path=ppt/media/audio16.wav>
</file>

<file path=ppt/media/audio17.wav>
</file>

<file path=ppt/media/audio18.wav>
</file>

<file path=ppt/media/audio19.wav>
</file>

<file path=ppt/media/audio2.wav>
</file>

<file path=ppt/media/audio20.wav>
</file>

<file path=ppt/media/audio21.wav>
</file>

<file path=ppt/media/audio22.wav>
</file>

<file path=ppt/media/audio3.wav>
</file>

<file path=ppt/media/audio4.wav>
</file>

<file path=ppt/media/audio5.wav>
</file>

<file path=ppt/media/audio6.wav>
</file>

<file path=ppt/media/audio7.wav>
</file>

<file path=ppt/media/audio8.wav>
</file>

<file path=ppt/media/audio9.wav>
</file>

<file path=ppt/media/image1.png>
</file>

<file path=ppt/media/image2.png>
</file>

<file path=ppt/media/image3.png>
</file>

<file path=ppt/media/image4.png>
</file>

<file path=ppt/media/image5.png>
</file>

<file path=ppt/media/image6.png>
</file>

<file path=ppt/media/image7.png>
</file>

<file path=ppt/media/media1.wav>
</file>

<file path=ppt/media/media2.wav>
</file>

<file path=ppt/media/media3.wav>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4B2FA0-8B87-E54A-9A72-E4778A953777}" type="datetimeFigureOut">
              <a:rPr lang="en-US" smtClean="0"/>
              <a:t>1/3/23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12933FC-8204-E243-89A9-101EB8CCEF40}" type="slidenum">
              <a:rPr lang="en-US" smtClean="0"/>
              <a:t>‹#›</a:t>
            </a:fld>
            <a:endParaRPr lang="en-US"/>
          </a:p>
        </p:txBody>
      </p:sp>
    </p:spTree>
    <p:extLst>
      <p:ext uri="{BB962C8B-B14F-4D97-AF65-F5344CB8AC3E}">
        <p14:creationId xmlns:p14="http://schemas.microsoft.com/office/powerpoint/2010/main" val="143851011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1</a:t>
            </a:fld>
            <a:endParaRPr lang="en-US"/>
          </a:p>
        </p:txBody>
      </p:sp>
    </p:spTree>
    <p:extLst>
      <p:ext uri="{BB962C8B-B14F-4D97-AF65-F5344CB8AC3E}">
        <p14:creationId xmlns:p14="http://schemas.microsoft.com/office/powerpoint/2010/main" val="19361382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start off, 62.5% of the Utahns mentioned MOUNTAIN in some way in their comments, and it was almost always the first feature they listed, if they even mentioned anything else. This supports Stanley (2022) where I find that it’s the most frequently mentioned phonological feature in draw-a-map tasks among Utahns. I don’t exactly have comparable numbers from other regions, but to me that 62.5% figure seems like a lot. That means that if you asked a random Utahn about Utah English, there’s a better-than-chance odds that they’ll mention this one feature. I saw this for myself a few years ago when I flew out to Utah to do fieldwork. I’d introduce myself and ask people about Utah English and they said, “Oh, so you want me to say </a:t>
            </a:r>
            <a:r>
              <a:rPr lang="en-US" i="1" dirty="0"/>
              <a:t>mountain</a:t>
            </a:r>
            <a:r>
              <a:rPr lang="en-US" i="0" dirty="0"/>
              <a:t>, right?” Or one time I had someone read a wordlist that was 200 words long, chock full of words known to be variable in Utah, and when they were done, the person said, “Did you make me read this whole thing just to get me to say </a:t>
            </a:r>
            <a:r>
              <a:rPr lang="en-US" i="1" dirty="0"/>
              <a:t>mountain</a:t>
            </a:r>
            <a:r>
              <a:rPr lang="en-US" i="0" dirty="0"/>
              <a:t>?” So it’s something that people are hyperaware of. </a:t>
            </a:r>
          </a:p>
        </p:txBody>
      </p:sp>
      <p:sp>
        <p:nvSpPr>
          <p:cNvPr id="4" name="Slide Number Placeholder 3"/>
          <p:cNvSpPr>
            <a:spLocks noGrp="1"/>
          </p:cNvSpPr>
          <p:nvPr>
            <p:ph type="sldNum" sz="quarter" idx="5"/>
          </p:nvPr>
        </p:nvSpPr>
        <p:spPr/>
        <p:txBody>
          <a:bodyPr/>
          <a:lstStyle/>
          <a:p>
            <a:fld id="{E12933FC-8204-E243-89A9-101EB8CCEF40}" type="slidenum">
              <a:rPr lang="en-US" smtClean="0"/>
              <a:t>11</a:t>
            </a:fld>
            <a:endParaRPr lang="en-US"/>
          </a:p>
        </p:txBody>
      </p:sp>
    </p:spTree>
    <p:extLst>
      <p:ext uri="{BB962C8B-B14F-4D97-AF65-F5344CB8AC3E}">
        <p14:creationId xmlns:p14="http://schemas.microsoft.com/office/powerpoint/2010/main" val="1721839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So how are Utahns responding to this awareness? Well if you’re quick at doing math while listening to me, you’ll notice that plot that I showed you before wasn’t the whole story. In fact, it was only half the story. </a:t>
            </a:r>
          </a:p>
        </p:txBody>
      </p:sp>
      <p:sp>
        <p:nvSpPr>
          <p:cNvPr id="4" name="Slide Number Placeholder 3"/>
          <p:cNvSpPr>
            <a:spLocks noGrp="1"/>
          </p:cNvSpPr>
          <p:nvPr>
            <p:ph type="sldNum" sz="quarter" idx="5"/>
          </p:nvPr>
        </p:nvSpPr>
        <p:spPr/>
        <p:txBody>
          <a:bodyPr/>
          <a:lstStyle/>
          <a:p>
            <a:fld id="{E12933FC-8204-E243-89A9-101EB8CCEF40}" type="slidenum">
              <a:rPr lang="en-US" smtClean="0"/>
              <a:t>12</a:t>
            </a:fld>
            <a:endParaRPr lang="en-US"/>
          </a:p>
        </p:txBody>
      </p:sp>
    </p:spTree>
    <p:extLst>
      <p:ext uri="{BB962C8B-B14F-4D97-AF65-F5344CB8AC3E}">
        <p14:creationId xmlns:p14="http://schemas.microsoft.com/office/powerpoint/2010/main" val="42907639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add the third, hyperarticulated variant to the picture, we can see that it’s used more than the other two. About 46% of the tokens were this hyperarticulated form. In fact 22 people used it 100% of the time, in all 17 words. Remember how I said 62% of people talk about MOUNTAIN? That number goes up to 80% among those who use it categorically. </a:t>
            </a:r>
          </a:p>
          <a:p>
            <a:endParaRPr lang="en-US" dirty="0"/>
          </a:p>
          <a:p>
            <a:r>
              <a:rPr lang="en-US" dirty="0"/>
              <a:t>Now, for anyone who has read </a:t>
            </a:r>
            <a:r>
              <a:rPr lang="en-US" dirty="0" err="1"/>
              <a:t>Labov’s</a:t>
            </a:r>
            <a:r>
              <a:rPr lang="en-US" dirty="0"/>
              <a:t> work, you’ll know that people use more careful variants in more careful styles like wordlists. Perhaps this is just a visual representation of that. There is certainly some of that going on, but how can we disentangle style effects from something more interesting?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13</a:t>
            </a:fld>
            <a:endParaRPr lang="en-US"/>
          </a:p>
        </p:txBody>
      </p:sp>
    </p:spTree>
    <p:extLst>
      <p:ext uri="{BB962C8B-B14F-4D97-AF65-F5344CB8AC3E}">
        <p14:creationId xmlns:p14="http://schemas.microsoft.com/office/powerpoint/2010/main" val="15676699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answer this, I collected data from non-Utahns to make sure that the patterns I found are indeed unique to Utah. I posted the survey to Idaho, Montana, and Wyoming–based subreddits to get a picture of non-Utah Mountain West production and attitudes. I got 162 people across those three states. I also posted it to a general survey subreddit to get people from other parts of the country and got another 31 people. </a:t>
            </a:r>
          </a:p>
        </p:txBody>
      </p:sp>
      <p:sp>
        <p:nvSpPr>
          <p:cNvPr id="4" name="Slide Number Placeholder 3"/>
          <p:cNvSpPr>
            <a:spLocks noGrp="1"/>
          </p:cNvSpPr>
          <p:nvPr>
            <p:ph type="sldNum" sz="quarter" idx="5"/>
          </p:nvPr>
        </p:nvSpPr>
        <p:spPr/>
        <p:txBody>
          <a:bodyPr/>
          <a:lstStyle/>
          <a:p>
            <a:fld id="{E12933FC-8204-E243-89A9-101EB8CCEF40}" type="slidenum">
              <a:rPr lang="en-US" smtClean="0"/>
              <a:t>14</a:t>
            </a:fld>
            <a:endParaRPr lang="en-US"/>
          </a:p>
        </p:txBody>
      </p:sp>
    </p:spTree>
    <p:extLst>
      <p:ext uri="{BB962C8B-B14F-4D97-AF65-F5344CB8AC3E}">
        <p14:creationId xmlns:p14="http://schemas.microsoft.com/office/powerpoint/2010/main" val="25116261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augment our previous plot of the Utah data by adding information from the other three states in the West as well as the other control group. Here we see a rather stark difference between the Utahns on the far left and everyone else. When we look at the other plots, we see first off that the Utah variant, represented here in orange, is attested but less common. But looking at the height of the hyperarticulated variant in blue, we see that it’s there in the other states’ data, but definitely not as much as Utah. On average, the other regions used it 25.9% of the time. We might therefore say that a 25% of the total number of tokens, or 56% of the hyperarticulated ones in Utah, are attributable to style effects. So then what’s the other 44% of the hyperarticulated tokens? That’s the part that makes Utah unique. </a:t>
            </a:r>
          </a:p>
        </p:txBody>
      </p:sp>
      <p:sp>
        <p:nvSpPr>
          <p:cNvPr id="4" name="Slide Number Placeholder 3"/>
          <p:cNvSpPr>
            <a:spLocks noGrp="1"/>
          </p:cNvSpPr>
          <p:nvPr>
            <p:ph type="sldNum" sz="quarter" idx="5"/>
          </p:nvPr>
        </p:nvSpPr>
        <p:spPr/>
        <p:txBody>
          <a:bodyPr/>
          <a:lstStyle/>
          <a:p>
            <a:fld id="{E12933FC-8204-E243-89A9-101EB8CCEF40}" type="slidenum">
              <a:rPr lang="en-US" smtClean="0"/>
              <a:t>15</a:t>
            </a:fld>
            <a:endParaRPr lang="en-US"/>
          </a:p>
        </p:txBody>
      </p:sp>
    </p:spTree>
    <p:extLst>
      <p:ext uri="{BB962C8B-B14F-4D97-AF65-F5344CB8AC3E}">
        <p14:creationId xmlns:p14="http://schemas.microsoft.com/office/powerpoint/2010/main" val="4162702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my observations after living in Utah for a few years now and looking through people’s comments, here’s the story of what I think happened. </a:t>
            </a:r>
          </a:p>
        </p:txBody>
      </p:sp>
      <p:sp>
        <p:nvSpPr>
          <p:cNvPr id="4" name="Slide Number Placeholder 3"/>
          <p:cNvSpPr>
            <a:spLocks noGrp="1"/>
          </p:cNvSpPr>
          <p:nvPr>
            <p:ph type="sldNum" sz="quarter" idx="5"/>
          </p:nvPr>
        </p:nvSpPr>
        <p:spPr/>
        <p:txBody>
          <a:bodyPr/>
          <a:lstStyle/>
          <a:p>
            <a:fld id="{E12933FC-8204-E243-89A9-101EB8CCEF40}" type="slidenum">
              <a:rPr lang="en-US" smtClean="0"/>
              <a:t>16</a:t>
            </a:fld>
            <a:endParaRPr lang="en-US"/>
          </a:p>
        </p:txBody>
      </p:sp>
    </p:spTree>
    <p:extLst>
      <p:ext uri="{BB962C8B-B14F-4D97-AF65-F5344CB8AC3E}">
        <p14:creationId xmlns:p14="http://schemas.microsoft.com/office/powerpoint/2010/main" val="27068028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Utah variant, at some point, develops in Utah. I don’t have precise data on this, but I have listened to a lot of recordings from folks born in the early 1900s and they don’t say </a:t>
            </a:r>
            <a:r>
              <a:rPr lang="en-US" i="1" dirty="0" err="1"/>
              <a:t>moun</a:t>
            </a:r>
            <a:r>
              <a:rPr lang="en-US" i="0" dirty="0"/>
              <a:t>[</a:t>
            </a:r>
            <a:r>
              <a:rPr lang="en-US" i="0" dirty="0" err="1"/>
              <a:t>ʔɨn</a:t>
            </a:r>
            <a:r>
              <a:rPr lang="en-US" i="0" dirty="0"/>
              <a:t>] at all. So I’d say starting with maybe the Silent Generation or the Baby Boomer generation is when </a:t>
            </a:r>
            <a:r>
              <a:rPr lang="en-US" i="1" dirty="0" err="1"/>
              <a:t>moun</a:t>
            </a:r>
            <a:r>
              <a:rPr lang="en-US" i="0" dirty="0"/>
              <a:t>[</a:t>
            </a:r>
            <a:r>
              <a:rPr lang="en-US" i="0" dirty="0" err="1"/>
              <a:t>ʔɨn</a:t>
            </a:r>
            <a:r>
              <a:rPr lang="en-US" i="0" dirty="0"/>
              <a:t>] develops. This supports Bowie (2021) who "almost never" heard it among people born around the turn of the century. </a:t>
            </a:r>
          </a:p>
          <a:p>
            <a:endParaRPr lang="en-US" i="0" dirty="0"/>
          </a:p>
          <a:p>
            <a:r>
              <a:rPr lang="en-US" i="0" dirty="0"/>
              <a:t>At some point that variant then becomes stigmatized. Again, I don’t have precise data on this but based on what I understand about Utah history and Mormon history, I’d say it was around the 1960s. Prior to then, most Utahns were Mormon and most Mormons were from Utah and the whole state was pretty insular. It was around then though that Utah started to see more outsiders coming in. Perhaps they were the ones that first noticed and made fun of younger Utahns saying </a:t>
            </a:r>
            <a:r>
              <a:rPr lang="en-US" i="1" dirty="0" err="1"/>
              <a:t>moun</a:t>
            </a:r>
            <a:r>
              <a:rPr lang="en-US" i="0" dirty="0"/>
              <a:t>[</a:t>
            </a:r>
            <a:r>
              <a:rPr lang="en-US" i="0" dirty="0" err="1"/>
              <a:t>ʔɨn</a:t>
            </a:r>
            <a:r>
              <a:rPr lang="en-US" i="0" dirty="0"/>
              <a: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It’s at this point that my data can start to support what’s going on. And as evidence for the rest of these stages, I’m going to let some of my participants explain them to you.</a:t>
            </a:r>
          </a:p>
          <a:p>
            <a:endParaRPr lang="en-US" i="0" dirty="0"/>
          </a:p>
        </p:txBody>
      </p:sp>
      <p:sp>
        <p:nvSpPr>
          <p:cNvPr id="4" name="Slide Number Placeholder 3"/>
          <p:cNvSpPr>
            <a:spLocks noGrp="1"/>
          </p:cNvSpPr>
          <p:nvPr>
            <p:ph type="sldNum" sz="quarter" idx="5"/>
          </p:nvPr>
        </p:nvSpPr>
        <p:spPr/>
        <p:txBody>
          <a:bodyPr/>
          <a:lstStyle/>
          <a:p>
            <a:fld id="{E12933FC-8204-E243-89A9-101EB8CCEF40}" type="slidenum">
              <a:rPr lang="en-US" smtClean="0"/>
              <a:t>17</a:t>
            </a:fld>
            <a:endParaRPr lang="en-US"/>
          </a:p>
        </p:txBody>
      </p:sp>
    </p:spTree>
    <p:extLst>
      <p:ext uri="{BB962C8B-B14F-4D97-AF65-F5344CB8AC3E}">
        <p14:creationId xmlns:p14="http://schemas.microsoft.com/office/powerpoint/2010/main" val="749325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So, by around the 1980s, the Utah variant, </a:t>
            </a:r>
            <a:r>
              <a:rPr lang="en-US" i="1" dirty="0" err="1"/>
              <a:t>moun</a:t>
            </a:r>
            <a:r>
              <a:rPr lang="en-US" i="0" dirty="0"/>
              <a:t>[</a:t>
            </a:r>
            <a:r>
              <a:rPr lang="en-US" i="0" dirty="0" err="1"/>
              <a:t>ʔɨn</a:t>
            </a:r>
            <a:r>
              <a:rPr lang="en-US" i="0" dirty="0"/>
              <a:t>], was stigmatized. Jane, one of my oldest participants, noticed this when she moved from Logan, a smaller town in northern Utah, to Salt Lake City, the primary metropolitan area in the state. </a:t>
            </a:r>
          </a:p>
          <a:p>
            <a:endParaRPr lang="en-US" i="0" dirty="0"/>
          </a:p>
          <a:p>
            <a:r>
              <a:rPr lang="en-US" i="0" dirty="0"/>
              <a:t>Before saying this, Jane used the hyperarticulated one in all but two of the words in her wordlist. Here’s Skylar.</a:t>
            </a:r>
          </a:p>
          <a:p>
            <a:endParaRPr lang="en-US" i="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Skylar was one of several Gen </a:t>
            </a:r>
            <a:r>
              <a:rPr lang="en-US" dirty="0" err="1"/>
              <a:t>Zers</a:t>
            </a:r>
            <a:r>
              <a:rPr lang="en-US" dirty="0"/>
              <a:t> who said that they use the hyperarticulated variant because their parents corrected them. These parents were likely Gen Xers. So, perhaps with comments like these, we can start to date when this stigma arose, or at least pinpoint the generation that first felt the stigma. It appears to be Gen Xers or people born between about 1965 and 1985.</a:t>
            </a:r>
          </a:p>
          <a:p>
            <a:endParaRPr lang="en-US" i="0" dirty="0"/>
          </a:p>
        </p:txBody>
      </p:sp>
      <p:sp>
        <p:nvSpPr>
          <p:cNvPr id="4" name="Slide Number Placeholder 3"/>
          <p:cNvSpPr>
            <a:spLocks noGrp="1"/>
          </p:cNvSpPr>
          <p:nvPr>
            <p:ph type="sldNum" sz="quarter" idx="5"/>
          </p:nvPr>
        </p:nvSpPr>
        <p:spPr/>
        <p:txBody>
          <a:bodyPr/>
          <a:lstStyle/>
          <a:p>
            <a:fld id="{E12933FC-8204-E243-89A9-101EB8CCEF40}" type="slidenum">
              <a:rPr lang="en-US" smtClean="0"/>
              <a:t>18</a:t>
            </a:fld>
            <a:endParaRPr lang="en-US"/>
          </a:p>
        </p:txBody>
      </p:sp>
    </p:spTree>
    <p:extLst>
      <p:ext uri="{BB962C8B-B14F-4D97-AF65-F5344CB8AC3E}">
        <p14:creationId xmlns:p14="http://schemas.microsoft.com/office/powerpoint/2010/main" val="7820050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if the local realization of </a:t>
            </a:r>
            <a:r>
              <a:rPr lang="en-US" i="1" dirty="0" err="1"/>
              <a:t>moun</a:t>
            </a:r>
            <a:r>
              <a:rPr lang="en-US" i="0" dirty="0"/>
              <a:t>[</a:t>
            </a:r>
            <a:r>
              <a:rPr lang="en-US" i="0" dirty="0" err="1"/>
              <a:t>ʔɨn</a:t>
            </a:r>
            <a:r>
              <a:rPr lang="en-US" i="0" dirty="0"/>
              <a:t>] is stigmatized, what are people switching to? Well, you heard in Skylar's recording that she switched to the hypercorrect form, </a:t>
            </a:r>
            <a:r>
              <a:rPr lang="en-US" i="1" dirty="0" err="1"/>
              <a:t>moun</a:t>
            </a:r>
            <a:r>
              <a:rPr lang="en-US" i="0" dirty="0"/>
              <a:t>[</a:t>
            </a:r>
            <a:r>
              <a:rPr lang="en-US" i="0" dirty="0" err="1"/>
              <a:t>tʰɨn</a:t>
            </a:r>
            <a:r>
              <a:rPr lang="en-US" i="0" dirty="0"/>
              <a:t>]. Why that one and not the mainstream </a:t>
            </a:r>
            <a:r>
              <a:rPr lang="en-US" i="1" dirty="0" err="1"/>
              <a:t>moun</a:t>
            </a:r>
            <a:r>
              <a:rPr lang="en-US" i="0" dirty="0"/>
              <a:t>[</a:t>
            </a:r>
            <a:r>
              <a:rPr lang="en-US" i="0" dirty="0" err="1"/>
              <a:t>ʔn</a:t>
            </a:r>
            <a:r>
              <a:rPr lang="en-US" i="0" dirty="0"/>
              <a:t>]? Well, it’s clear from others’ comments that it is the glottal stop that is stigmatized. Here’s Sylvia saying that it’s lazy when people use the Utah variant.</a:t>
            </a:r>
          </a:p>
          <a:p>
            <a:endParaRPr lang="en-US" i="0" dirty="0"/>
          </a:p>
          <a:p>
            <a:r>
              <a:rPr lang="en-US" i="0" dirty="0"/>
              <a:t>Deborah here calls the glottal stop ugly. </a:t>
            </a:r>
          </a:p>
          <a:p>
            <a:endParaRPr lang="en-US" i="0" dirty="0"/>
          </a:p>
          <a:p>
            <a:r>
              <a:rPr lang="en-US" i="0" dirty="0"/>
              <a:t>It turns out Deborah used the hyperarticulated variant 100% of the time. And here’s Anastasia, who also used it 100% of the time.</a:t>
            </a:r>
          </a:p>
          <a:p>
            <a:endParaRPr lang="en-US" i="0" dirty="0"/>
          </a:p>
          <a:p>
            <a:r>
              <a:rPr lang="en-US" i="0" dirty="0"/>
              <a:t>So, people actively avoid the glottal stop, and it appears to index a lot of negative things. Logic would suggest then that, for these people, the hyperarticulated form is the ”correct” one because it doesn’t have a glottal stop.</a:t>
            </a:r>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19</a:t>
            </a:fld>
            <a:endParaRPr lang="en-US"/>
          </a:p>
        </p:txBody>
      </p:sp>
    </p:spTree>
    <p:extLst>
      <p:ext uri="{BB962C8B-B14F-4D97-AF65-F5344CB8AC3E}">
        <p14:creationId xmlns:p14="http://schemas.microsoft.com/office/powerpoint/2010/main" val="9726136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Mixed in with this story is an ideology that has become rather pervasive in Utah, and that is that Utahns don’t have accents. Well, at least younger Utahns who live in the urban area along the Wasatch Front. Here’s Kelsie who feels like her accent is the same as what you’d hear on the news.</a:t>
            </a:r>
          </a:p>
          <a:p>
            <a:endParaRPr lang="en-US" dirty="0"/>
          </a:p>
          <a:p>
            <a:r>
              <a:rPr lang="en-US" dirty="0"/>
              <a:t>And here’s Deborah again who feels like her accent is the Hollywood accent.</a:t>
            </a:r>
          </a:p>
          <a:p>
            <a:endParaRPr lang="en-US" dirty="0"/>
          </a:p>
          <a:p>
            <a:r>
              <a:rPr lang="en-US" dirty="0"/>
              <a:t>I’ve heard similar comments from my students. They say that their grandparents have a Utah accent, but they don’t. When I ask them what accent they have if not a Utah accent, they say that they simply don’t have an accent. So, when you get a generation of younger, urban Utahns who have been raised thinking that </a:t>
            </a:r>
            <a:r>
              <a:rPr lang="en-US" i="1" dirty="0" err="1"/>
              <a:t>moun</a:t>
            </a:r>
            <a:r>
              <a:rPr lang="en-US" i="0" dirty="0"/>
              <a:t>[</a:t>
            </a:r>
            <a:r>
              <a:rPr lang="en-US" i="0" dirty="0" err="1"/>
              <a:t>ʔɨn</a:t>
            </a:r>
            <a:r>
              <a:rPr lang="en-US" i="0" dirty="0"/>
              <a:t>] is bad because of the glottal stop, that </a:t>
            </a:r>
            <a:r>
              <a:rPr lang="en-US" i="1" dirty="0" err="1"/>
              <a:t>moun</a:t>
            </a:r>
            <a:r>
              <a:rPr lang="en-US" i="0" dirty="0"/>
              <a:t>[</a:t>
            </a:r>
            <a:r>
              <a:rPr lang="en-US" i="0" dirty="0" err="1"/>
              <a:t>tʰɨn</a:t>
            </a:r>
            <a:r>
              <a:rPr lang="en-US" i="0" dirty="0"/>
              <a:t>] is good and correct, and that Utahns don’t have an accent, it sets the stage for the last two parts of the story. </a:t>
            </a:r>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20</a:t>
            </a:fld>
            <a:endParaRPr lang="en-US"/>
          </a:p>
        </p:txBody>
      </p:sp>
    </p:spTree>
    <p:extLst>
      <p:ext uri="{BB962C8B-B14F-4D97-AF65-F5344CB8AC3E}">
        <p14:creationId xmlns:p14="http://schemas.microsoft.com/office/powerpoint/2010/main" val="4201280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I want to talk to about how people in Utah pronounce the unstressed syllable in words like </a:t>
            </a:r>
            <a:r>
              <a:rPr lang="en-US" i="1" dirty="0"/>
              <a:t>mountain, button, kitten, </a:t>
            </a:r>
            <a:r>
              <a:rPr lang="en-US" i="0" dirty="0"/>
              <a:t>and </a:t>
            </a:r>
            <a:r>
              <a:rPr lang="en-US" i="1" dirty="0"/>
              <a:t>satin</a:t>
            </a:r>
            <a:r>
              <a:rPr lang="en-US" i="0" dirty="0"/>
              <a:t>. For convenience, I’m going to refer to this set of words as MOUNTAIN, in all caps, a convention I borrow from how English dialectologists sometimes refer to vowels.</a:t>
            </a:r>
          </a:p>
          <a:p>
            <a:endParaRPr lang="en-US" i="0" dirty="0"/>
          </a:p>
          <a:p>
            <a:r>
              <a:rPr lang="en-US" i="0" dirty="0"/>
              <a:t>There are three main variants for MOUNTAIN. [*] The first uses an aspirated alveolar stop, as in </a:t>
            </a:r>
            <a:r>
              <a:rPr lang="en-US" i="0" dirty="0" err="1"/>
              <a:t>moun</a:t>
            </a:r>
            <a:r>
              <a:rPr lang="en-US" i="0" dirty="0"/>
              <a:t>[</a:t>
            </a:r>
            <a:r>
              <a:rPr lang="en-US" i="0" dirty="0" err="1"/>
              <a:t>tʰɨn</a:t>
            </a:r>
            <a:r>
              <a:rPr lang="en-US" i="0" dirty="0"/>
              <a:t>], </a:t>
            </a:r>
            <a:r>
              <a:rPr lang="en-US" i="1" dirty="0"/>
              <a:t>button</a:t>
            </a:r>
            <a:r>
              <a:rPr lang="en-US" i="0" dirty="0"/>
              <a:t>, </a:t>
            </a:r>
            <a:r>
              <a:rPr lang="en-US" i="1" dirty="0"/>
              <a:t>kitten</a:t>
            </a:r>
            <a:r>
              <a:rPr lang="en-US" i="0" dirty="0"/>
              <a:t>, and </a:t>
            </a:r>
            <a:r>
              <a:rPr lang="en-US" i="1" dirty="0"/>
              <a:t>satin</a:t>
            </a:r>
            <a:r>
              <a:rPr lang="en-US" i="0" dirty="0"/>
              <a:t>. I’m going to call this the “hyperarticulated” variant. I’d consider it to be the citation form of the word and is probably accessible and used by most people in formal or careful situations. </a:t>
            </a:r>
          </a:p>
          <a:p>
            <a:endParaRPr lang="en-US" i="0" dirty="0"/>
          </a:p>
          <a:p>
            <a:r>
              <a:rPr lang="en-US" i="0" dirty="0"/>
              <a:t>[*] The second variant uses a glottal stop and a syllabic nasal, as in </a:t>
            </a:r>
            <a:r>
              <a:rPr lang="en-US" i="1" dirty="0" err="1"/>
              <a:t>moun</a:t>
            </a:r>
            <a:r>
              <a:rPr lang="en-US" i="0" dirty="0"/>
              <a:t>[</a:t>
            </a:r>
            <a:r>
              <a:rPr lang="en-US" i="0" dirty="0" err="1"/>
              <a:t>ʔn</a:t>
            </a:r>
            <a:r>
              <a:rPr lang="en-US" i="0" dirty="0"/>
              <a:t>], </a:t>
            </a:r>
            <a:r>
              <a:rPr lang="en-US" i="1" dirty="0"/>
              <a:t>kitten</a:t>
            </a:r>
            <a:r>
              <a:rPr lang="en-US" i="0" dirty="0"/>
              <a:t>, </a:t>
            </a:r>
            <a:r>
              <a:rPr lang="en-US" i="1" dirty="0"/>
              <a:t>button</a:t>
            </a:r>
            <a:r>
              <a:rPr lang="en-US" i="0" dirty="0"/>
              <a:t>, and </a:t>
            </a:r>
            <a:r>
              <a:rPr lang="en-US" i="1" dirty="0"/>
              <a:t>satin</a:t>
            </a:r>
            <a:r>
              <a:rPr lang="en-US" i="0" dirty="0"/>
              <a:t>. This is what I’d call the most typical variant in American English. If you’re like me, you probably use this one the most. In fact, probably most American English speakers use this as their primary, default variant.</a:t>
            </a:r>
          </a:p>
          <a:p>
            <a:endParaRPr lang="en-US" i="0" dirty="0"/>
          </a:p>
          <a:p>
            <a:r>
              <a:rPr lang="en-US" i="0" dirty="0"/>
              <a:t>[*] The third variant is one that you might not have heard as much. It also has a glottal stop but it's what Eddington &amp; Savage (2012) call an “orally-released glottal stop,” as in </a:t>
            </a:r>
            <a:r>
              <a:rPr lang="en-US" i="1" dirty="0" err="1"/>
              <a:t>moun</a:t>
            </a:r>
            <a:r>
              <a:rPr lang="en-US" i="0" dirty="0"/>
              <a:t>[</a:t>
            </a:r>
            <a:r>
              <a:rPr lang="en-US" i="0" dirty="0" err="1"/>
              <a:t>ʔɨn</a:t>
            </a:r>
            <a:r>
              <a:rPr lang="en-US" i="0" dirty="0"/>
              <a:t>], </a:t>
            </a:r>
            <a:r>
              <a:rPr lang="en-US" i="1" dirty="0"/>
              <a:t>button</a:t>
            </a:r>
            <a:r>
              <a:rPr lang="en-US" i="0" dirty="0"/>
              <a:t>, </a:t>
            </a:r>
            <a:r>
              <a:rPr lang="en-US" i="1" dirty="0"/>
              <a:t>kitten</a:t>
            </a:r>
            <a:r>
              <a:rPr lang="en-US" i="0" dirty="0"/>
              <a:t>, and </a:t>
            </a:r>
            <a:r>
              <a:rPr lang="en-US" i="1" dirty="0"/>
              <a:t>satin</a:t>
            </a:r>
            <a:r>
              <a:rPr lang="en-US" i="0" dirty="0"/>
              <a:t>. The main difference between this and the mainstream variant is that this one does not have a syllabic nasal but rather retains the underlying vowel. This is heard in Utah, New York, and scattered elsewhere. This variant has reached shibboleth status in Utah, and since I’m talking about Utah English today, I’ll refer to this as the “Utah variant.” </a:t>
            </a:r>
          </a:p>
          <a:p>
            <a:endParaRPr lang="en-US" i="0" dirty="0"/>
          </a:p>
          <a:p>
            <a:endParaRPr lang="en-US" i="0" dirty="0"/>
          </a:p>
          <a:p>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2</a:t>
            </a:fld>
            <a:endParaRPr lang="en-US"/>
          </a:p>
        </p:txBody>
      </p:sp>
    </p:spTree>
    <p:extLst>
      <p:ext uri="{BB962C8B-B14F-4D97-AF65-F5344CB8AC3E}">
        <p14:creationId xmlns:p14="http://schemas.microsoft.com/office/powerpoint/2010/main" val="326100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far though, we haven’t talked about the mainstream variant. Because a lot of Utahns who grew up being told that Utahns “swallow their </a:t>
            </a:r>
            <a:r>
              <a:rPr lang="en-US" i="1" dirty="0"/>
              <a:t>t</a:t>
            </a:r>
            <a:r>
              <a:rPr lang="en-US" i="0" dirty="0"/>
              <a:t>’s”, we now have people who think that the mainstream variant, </a:t>
            </a:r>
            <a:r>
              <a:rPr lang="en-US" i="1" dirty="0" err="1"/>
              <a:t>moun</a:t>
            </a:r>
            <a:r>
              <a:rPr lang="en-US" i="0" dirty="0"/>
              <a:t>[</a:t>
            </a:r>
            <a:r>
              <a:rPr lang="en-US" i="0" dirty="0" err="1"/>
              <a:t>ʔn</a:t>
            </a:r>
            <a:r>
              <a:rPr lang="en-US" i="0" dirty="0"/>
              <a:t>] is unique to Utah. Here’s Louis who pretty clearly describes this as part of a strong Utah accent. </a:t>
            </a:r>
          </a:p>
          <a:p>
            <a:endParaRPr lang="en-US" i="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He was right because he used the mainstream variant almost categorically. And here’s Douglas, who is feels like people didn’t say glottal stops as much in the 1970s.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Turns out he used glottal stops most of the time, except in </a:t>
            </a:r>
            <a:r>
              <a:rPr lang="en-US" i="1" dirty="0"/>
              <a:t>mountain</a:t>
            </a:r>
            <a:r>
              <a:rPr lang="en-US" dirty="0"/>
              <a:t> and </a:t>
            </a:r>
            <a:r>
              <a:rPr lang="en-US" i="1" dirty="0"/>
              <a:t>Clinton</a:t>
            </a:r>
            <a:r>
              <a:rPr lang="en-US" dirty="0"/>
              <a:t>.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So, there’s this idea then that glottal stops and any variant that uses a glottal stop is something that’s unique to Utah. These are just two quotes, but I could have put in dozens more if I had the time. Ask me in the Q&amp;A for more if you’d like. </a:t>
            </a:r>
          </a:p>
          <a:p>
            <a:endParaRPr lang="en-US" dirty="0"/>
          </a:p>
          <a:p>
            <a:endParaRPr lang="en-US" i="0" dirty="0"/>
          </a:p>
        </p:txBody>
      </p:sp>
      <p:sp>
        <p:nvSpPr>
          <p:cNvPr id="4" name="Slide Number Placeholder 3"/>
          <p:cNvSpPr>
            <a:spLocks noGrp="1"/>
          </p:cNvSpPr>
          <p:nvPr>
            <p:ph type="sldNum" sz="quarter" idx="5"/>
          </p:nvPr>
        </p:nvSpPr>
        <p:spPr/>
        <p:txBody>
          <a:bodyPr/>
          <a:lstStyle/>
          <a:p>
            <a:fld id="{E12933FC-8204-E243-89A9-101EB8CCEF40}" type="slidenum">
              <a:rPr lang="en-US" smtClean="0"/>
              <a:t>21</a:t>
            </a:fld>
            <a:endParaRPr lang="en-US"/>
          </a:p>
        </p:txBody>
      </p:sp>
    </p:spTree>
    <p:extLst>
      <p:ext uri="{BB962C8B-B14F-4D97-AF65-F5344CB8AC3E}">
        <p14:creationId xmlns:p14="http://schemas.microsoft.com/office/powerpoint/2010/main" val="26633517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So, that logically leads to the final part of this story. If Utahns “swallow their </a:t>
            </a:r>
            <a:r>
              <a:rPr lang="en-US" i="1" dirty="0"/>
              <a:t>t</a:t>
            </a:r>
            <a:r>
              <a:rPr lang="en-US" i="0" dirty="0"/>
              <a:t>’s”, </a:t>
            </a:r>
            <a:r>
              <a:rPr lang="en-US" i="1" dirty="0" err="1"/>
              <a:t>moun</a:t>
            </a:r>
            <a:r>
              <a:rPr lang="en-US" i="0" dirty="0"/>
              <a:t>[</a:t>
            </a:r>
            <a:r>
              <a:rPr lang="en-US" i="0" dirty="0" err="1"/>
              <a:t>tʰɨn</a:t>
            </a:r>
            <a:r>
              <a:rPr lang="en-US" i="0" dirty="0"/>
              <a:t>] is correct, and glottal stops are bad, </a:t>
            </a:r>
            <a:r>
              <a:rPr lang="en-US" dirty="0"/>
              <a:t>then according to Utah logic, even the nationwide standard, </a:t>
            </a:r>
            <a:r>
              <a:rPr lang="en-US" i="1" dirty="0" err="1"/>
              <a:t>moun</a:t>
            </a:r>
            <a:r>
              <a:rPr lang="en-US" i="0" dirty="0"/>
              <a:t>[</a:t>
            </a:r>
            <a:r>
              <a:rPr lang="en-US" i="0" dirty="0" err="1"/>
              <a:t>ʔn</a:t>
            </a:r>
            <a:r>
              <a:rPr lang="en-US" i="0" dirty="0"/>
              <a:t>] is bad. Here are Mayra and Charity, who both flat out say that they suppress their natural way of speaking in favor of the hyperarticulated form.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i="0" dirty="0"/>
              <a:t>Turns out Mayra uses a mix of variants, but Charity is a categorical user of the hyperarticulated variant.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So the variant that probably everyone in this room uses the most is, in Utah, seen as a Utah thing and is stigmatized. Now, as a reminder, the only difference between mainstream </a:t>
            </a:r>
            <a:r>
              <a:rPr lang="en-US" dirty="0" err="1"/>
              <a:t>moun</a:t>
            </a:r>
            <a:r>
              <a:rPr lang="en-US" dirty="0"/>
              <a:t>[</a:t>
            </a:r>
            <a:r>
              <a:rPr lang="en-US" dirty="0" err="1"/>
              <a:t>ʔn</a:t>
            </a:r>
            <a:r>
              <a:rPr lang="en-US" dirty="0"/>
              <a:t>] and Utah </a:t>
            </a:r>
            <a:r>
              <a:rPr lang="en-US" dirty="0" err="1"/>
              <a:t>moun</a:t>
            </a:r>
            <a:r>
              <a:rPr lang="en-US" dirty="0"/>
              <a:t>[</a:t>
            </a:r>
            <a:r>
              <a:rPr lang="en-US" dirty="0" err="1"/>
              <a:t>ʔɨn</a:t>
            </a:r>
            <a:r>
              <a:rPr lang="en-US" dirty="0"/>
              <a:t>] is the vowel in the Utah variant. But, it’s clear from these comments that what’s stigmatized about it is not the vowel, but the glottal stop. So, they’ve misplaced the stigma.</a:t>
            </a:r>
          </a:p>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22</a:t>
            </a:fld>
            <a:endParaRPr lang="en-US"/>
          </a:p>
        </p:txBody>
      </p:sp>
    </p:spTree>
    <p:extLst>
      <p:ext uri="{BB962C8B-B14F-4D97-AF65-F5344CB8AC3E}">
        <p14:creationId xmlns:p14="http://schemas.microsoft.com/office/powerpoint/2010/main" val="6158510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going back to this plot that I showed before, what has happened is that the stigma that’s associated with the Utah variant has spread to the mainstream variant due to the glottal stop that they share. So, to avoid the stigma associated with the glottal stop, Utahns use the hyperarticulated variant. The extra-tall blue bar on the far left panel of this plot shows that this only really happens in Utah. So, in a delicious bit of irony, Utahns sound Utahn when they avoid sounding Utahn.</a:t>
            </a:r>
          </a:p>
        </p:txBody>
      </p:sp>
      <p:sp>
        <p:nvSpPr>
          <p:cNvPr id="4" name="Slide Number Placeholder 3"/>
          <p:cNvSpPr>
            <a:spLocks noGrp="1"/>
          </p:cNvSpPr>
          <p:nvPr>
            <p:ph type="sldNum" sz="quarter" idx="5"/>
          </p:nvPr>
        </p:nvSpPr>
        <p:spPr/>
        <p:txBody>
          <a:bodyPr/>
          <a:lstStyle/>
          <a:p>
            <a:fld id="{E12933FC-8204-E243-89A9-101EB8CCEF40}" type="slidenum">
              <a:rPr lang="en-US" smtClean="0"/>
              <a:t>23</a:t>
            </a:fld>
            <a:endParaRPr lang="en-US"/>
          </a:p>
        </p:txBody>
      </p:sp>
    </p:spTree>
    <p:extLst>
      <p:ext uri="{BB962C8B-B14F-4D97-AF65-F5344CB8AC3E}">
        <p14:creationId xmlns:p14="http://schemas.microsoft.com/office/powerpoint/2010/main" val="36164708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so interesting about this is that the national standard, </a:t>
            </a:r>
            <a:r>
              <a:rPr lang="en-US" dirty="0" err="1"/>
              <a:t>moun</a:t>
            </a:r>
            <a:r>
              <a:rPr lang="en-US" dirty="0"/>
              <a:t>[</a:t>
            </a:r>
            <a:r>
              <a:rPr lang="en-US" dirty="0" err="1"/>
              <a:t>ʔn</a:t>
            </a:r>
            <a:r>
              <a:rPr lang="en-US" dirty="0"/>
              <a:t>], is locally stigmatized. And not stigmatized in the sense of the local variant has covert prestige or anything; the mainstream one has all the negative associations. As far as I know, this doesn’t happen that often. </a:t>
            </a:r>
          </a:p>
          <a:p>
            <a:endParaRPr lang="en-US" dirty="0"/>
          </a:p>
          <a:p>
            <a:r>
              <a:rPr lang="en-US" dirty="0"/>
              <a:t>It reminds me of </a:t>
            </a:r>
            <a:r>
              <a:rPr lang="en-US" dirty="0" err="1"/>
              <a:t>Niedzelski</a:t>
            </a:r>
            <a:r>
              <a:rPr lang="en-US" dirty="0"/>
              <a:t> (1999) who found that Michiganders failed to hear the stigmatized variants in their own speech. They had such high linguistic security that they were sure that they speak standard English and failed to hear the nonstandard speech literally under their noses. As Preston (2018) describes, ”their brain gets in the way of their ear.” </a:t>
            </a:r>
          </a:p>
          <a:p>
            <a:endParaRPr lang="en-US" dirty="0"/>
          </a:p>
          <a:p>
            <a:r>
              <a:rPr lang="en-US" dirty="0"/>
              <a:t>In Utah though, what’s happening is that they’re failing to hear that, what they perceive to be stigmatized, is in fact the mainstream variant. It’s on movies, TV, podcasts, newscasters, you name it. But Utahns are so convinced that the glottal stop is a Utah thing and they’re so sure they don’t have accents, that they fail to hear it in others’ speech. I’ve even asked people this directly: how do you think most non-Utahns say </a:t>
            </a:r>
            <a:r>
              <a:rPr lang="en-US" i="1" dirty="0"/>
              <a:t>mountain</a:t>
            </a:r>
            <a:r>
              <a:rPr lang="en-US" i="0" dirty="0"/>
              <a:t>, and most people respond with </a:t>
            </a:r>
            <a:r>
              <a:rPr lang="en-US" i="0" dirty="0" err="1"/>
              <a:t>moun</a:t>
            </a:r>
            <a:r>
              <a:rPr lang="en-US" i="0" dirty="0"/>
              <a:t>[</a:t>
            </a:r>
            <a:r>
              <a:rPr lang="en-US" i="0" dirty="0" err="1"/>
              <a:t>tʰɨn</a:t>
            </a:r>
            <a:r>
              <a:rPr lang="en-US" i="0" dirty="0"/>
              <a:t>]. So, they’re hypercorrecting towards a fictitious standard that only they believe in. Even though MOUNTAIN is the most discussed feature of Utah English, it is also the most misunderstood.</a:t>
            </a:r>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25</a:t>
            </a:fld>
            <a:endParaRPr lang="en-US"/>
          </a:p>
        </p:txBody>
      </p:sp>
    </p:spTree>
    <p:extLst>
      <p:ext uri="{BB962C8B-B14F-4D97-AF65-F5344CB8AC3E}">
        <p14:creationId xmlns:p14="http://schemas.microsoft.com/office/powerpoint/2010/main" val="31668832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hopefully today I’ve convinced you that the hyperarticulated </a:t>
            </a:r>
            <a:r>
              <a:rPr lang="en-US" i="1" dirty="0" err="1"/>
              <a:t>moun</a:t>
            </a:r>
            <a:r>
              <a:rPr lang="en-US" i="0" dirty="0"/>
              <a:t>[</a:t>
            </a:r>
            <a:r>
              <a:rPr lang="en-US" i="0" dirty="0" err="1"/>
              <a:t>tʰɨn</a:t>
            </a:r>
            <a:r>
              <a:rPr lang="en-US" i="0" dirty="0"/>
              <a:t>] is the most common variant in Utah, that it’s only in Utah that you get that pattern, and that the pattern arose because people erroneously assigned the stigma to the glottal stop and are hypercorrecting towards </a:t>
            </a:r>
            <a:r>
              <a:rPr lang="en-US" i="1" dirty="0" err="1"/>
              <a:t>moun</a:t>
            </a:r>
            <a:r>
              <a:rPr lang="en-US" i="0" dirty="0"/>
              <a:t>[</a:t>
            </a:r>
            <a:r>
              <a:rPr lang="en-US" i="0" dirty="0" err="1"/>
              <a:t>tʰɨn</a:t>
            </a:r>
            <a:r>
              <a:rPr lang="en-US" i="0" dirty="0"/>
              <a:t>] as a way to avoid that stigma. There is a lot of juicy sociolinguistic stuff going on in Utah and I’m glad I was able to share some of that with you today. Thanks.</a:t>
            </a:r>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26</a:t>
            </a:fld>
            <a:endParaRPr lang="en-US"/>
          </a:p>
        </p:txBody>
      </p:sp>
    </p:spTree>
    <p:extLst>
      <p:ext uri="{BB962C8B-B14F-4D97-AF65-F5344CB8AC3E}">
        <p14:creationId xmlns:p14="http://schemas.microsoft.com/office/powerpoint/2010/main" val="32553463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28</a:t>
            </a:fld>
            <a:endParaRPr lang="en-US"/>
          </a:p>
        </p:txBody>
      </p:sp>
    </p:spTree>
    <p:extLst>
      <p:ext uri="{BB962C8B-B14F-4D97-AF65-F5344CB8AC3E}">
        <p14:creationId xmlns:p14="http://schemas.microsoft.com/office/powerpoint/2010/main" val="26545052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i="0" dirty="0"/>
              <a:t>To briefly step aside from the current dataset and look at other data, I’ve been scouring the internet for comments on Utah English for years now, and it’s clear too that MOUNTAIN is the thing that people mention the most. Here we see just a sample of comments that all mention glottalization in </a:t>
            </a:r>
            <a:r>
              <a:rPr lang="en-US" i="1" dirty="0"/>
              <a:t>mountain</a:t>
            </a:r>
            <a:r>
              <a:rPr lang="en-US" i="0" dirty="0"/>
              <a:t>. The other word people mention is </a:t>
            </a:r>
            <a:r>
              <a:rPr lang="en-US" i="1" dirty="0"/>
              <a:t>Layton</a:t>
            </a:r>
            <a:r>
              <a:rPr lang="en-US" i="0" dirty="0"/>
              <a:t>, which is a northern suburb of Salt Lake City.</a:t>
            </a:r>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30</a:t>
            </a:fld>
            <a:endParaRPr lang="en-US"/>
          </a:p>
        </p:txBody>
      </p:sp>
    </p:spTree>
    <p:extLst>
      <p:ext uri="{BB962C8B-B14F-4D97-AF65-F5344CB8AC3E}">
        <p14:creationId xmlns:p14="http://schemas.microsoft.com/office/powerpoint/2010/main" val="1392279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far as the Utah variant is concerned, it seems to occur roughly 15% of the time, based on the few studies that have analyzed it. It seems to be more common among younger women and when it comes to perception, it’s associated with less education and being more rustic. </a:t>
            </a:r>
          </a:p>
          <a:p>
            <a:endParaRPr lang="en-US" dirty="0"/>
          </a:p>
          <a:p>
            <a:r>
              <a:rPr lang="en-US" dirty="0"/>
              <a:t>But today, my focus is not on </a:t>
            </a:r>
            <a:r>
              <a:rPr lang="en-US" dirty="0" err="1"/>
              <a:t>moun</a:t>
            </a:r>
            <a:r>
              <a:rPr lang="en-US" dirty="0"/>
              <a:t>[</a:t>
            </a:r>
            <a:r>
              <a:rPr lang="en-US" dirty="0" err="1"/>
              <a:t>ʔɨn</a:t>
            </a:r>
            <a:r>
              <a:rPr lang="en-US" dirty="0"/>
              <a:t>] but rather on </a:t>
            </a:r>
            <a:r>
              <a:rPr lang="en-US" dirty="0" err="1"/>
              <a:t>moun</a:t>
            </a:r>
            <a:r>
              <a:rPr lang="en-US" dirty="0"/>
              <a:t>[</a:t>
            </a:r>
            <a:r>
              <a:rPr lang="en-US" dirty="0" err="1"/>
              <a:t>tʰɨn</a:t>
            </a:r>
            <a:r>
              <a:rPr lang="en-US" dirty="0"/>
              <a:t>]. This variant is not analyzed very much, though in previous work with Kyle </a:t>
            </a:r>
            <a:r>
              <a:rPr lang="en-US" dirty="0" err="1"/>
              <a:t>Vanderniet</a:t>
            </a:r>
            <a:r>
              <a:rPr lang="en-US" dirty="0"/>
              <a:t>, I show that it appears to be more common than the Utah variant. So despite the previous work on the MOUNTAIN variable, none have acknowledged </a:t>
            </a:r>
            <a:r>
              <a:rPr lang="en-US" dirty="0" err="1"/>
              <a:t>moun</a:t>
            </a:r>
            <a:r>
              <a:rPr lang="en-US" dirty="0"/>
              <a:t>[</a:t>
            </a:r>
            <a:r>
              <a:rPr lang="en-US" dirty="0" err="1"/>
              <a:t>tʰɨn</a:t>
            </a:r>
            <a:r>
              <a:rPr lang="en-US" dirty="0"/>
              <a:t>] as a third variant in Utah. Today’s talk shows why that is an unfortunate oversight. </a:t>
            </a:r>
          </a:p>
        </p:txBody>
      </p:sp>
      <p:sp>
        <p:nvSpPr>
          <p:cNvPr id="4" name="Slide Number Placeholder 3"/>
          <p:cNvSpPr>
            <a:spLocks noGrp="1"/>
          </p:cNvSpPr>
          <p:nvPr>
            <p:ph type="sldNum" sz="quarter" idx="5"/>
          </p:nvPr>
        </p:nvSpPr>
        <p:spPr/>
        <p:txBody>
          <a:bodyPr/>
          <a:lstStyle/>
          <a:p>
            <a:fld id="{E12933FC-8204-E243-89A9-101EB8CCEF40}" type="slidenum">
              <a:rPr lang="en-US" smtClean="0"/>
              <a:t>3</a:t>
            </a:fld>
            <a:endParaRPr lang="en-US"/>
          </a:p>
        </p:txBody>
      </p:sp>
    </p:spTree>
    <p:extLst>
      <p:ext uri="{BB962C8B-B14F-4D97-AF65-F5344CB8AC3E}">
        <p14:creationId xmlns:p14="http://schemas.microsoft.com/office/powerpoint/2010/main" val="13406022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with that in mind, this brings me to the story of today’s talk. Today, I want to show you that the hyperarticulated variant is in fact the most common variant in Utah. I then want to show you that this is something that appears to be uniquely Utahn, as far as I can tell. Finally, I want to provide evidence to suggest that this pattern of using the hyperarticulated variant the most, arose because of the stigma erroneously assigned the glottal stop.</a:t>
            </a:r>
          </a:p>
        </p:txBody>
      </p:sp>
      <p:sp>
        <p:nvSpPr>
          <p:cNvPr id="4" name="Slide Number Placeholder 3"/>
          <p:cNvSpPr>
            <a:spLocks noGrp="1"/>
          </p:cNvSpPr>
          <p:nvPr>
            <p:ph type="sldNum" sz="quarter" idx="5"/>
          </p:nvPr>
        </p:nvSpPr>
        <p:spPr/>
        <p:txBody>
          <a:bodyPr/>
          <a:lstStyle/>
          <a:p>
            <a:fld id="{E12933FC-8204-E243-89A9-101EB8CCEF40}" type="slidenum">
              <a:rPr lang="en-US" smtClean="0"/>
              <a:t>4</a:t>
            </a:fld>
            <a:endParaRPr lang="en-US"/>
          </a:p>
        </p:txBody>
      </p:sp>
    </p:spTree>
    <p:extLst>
      <p:ext uri="{BB962C8B-B14F-4D97-AF65-F5344CB8AC3E}">
        <p14:creationId xmlns:p14="http://schemas.microsoft.com/office/powerpoint/2010/main" val="24151551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5</a:t>
            </a:fld>
            <a:endParaRPr lang="en-US"/>
          </a:p>
        </p:txBody>
      </p:sp>
    </p:spTree>
    <p:extLst>
      <p:ext uri="{BB962C8B-B14F-4D97-AF65-F5344CB8AC3E}">
        <p14:creationId xmlns:p14="http://schemas.microsoft.com/office/powerpoint/2010/main" val="3422956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evidence I have for this story comes from wordlists. Specifically, I put together a 200-item wordlist containing lots of words that are known to be variable in Utah. Today, I’ll just be focusing on the 17 MOUNTAIN words, which I’ve listed here. </a:t>
            </a:r>
          </a:p>
          <a:p>
            <a:endParaRPr lang="en-US" dirty="0"/>
          </a:p>
          <a:p>
            <a:r>
              <a:rPr lang="en-US" dirty="0"/>
              <a:t>I incorporated this wordlist into a Qualtrics survey and asked participants to record themselves reading it out loud. This was possible by using Phonic, which is a third-party plug-in that allows participants to record audio right there within a Qualtrics survey. Like what Jim Stanford and colleagues found in their self-recorded data in New England, the audio quality was variable but overall pretty good.</a:t>
            </a:r>
          </a:p>
          <a:p>
            <a:endParaRPr lang="en-US" dirty="0"/>
          </a:p>
          <a:p>
            <a:r>
              <a:rPr lang="en-US" dirty="0"/>
              <a:t>I then used Reddit to find participants. I posted the survey to as many Utah-related subreddits that I could find, including ones specific to regions, universities, and cities. In the end, 116 born-and-raised Utahns completed the survey and produced 1,808 usable tokens. </a:t>
            </a:r>
          </a:p>
        </p:txBody>
      </p:sp>
      <p:sp>
        <p:nvSpPr>
          <p:cNvPr id="4" name="Slide Number Placeholder 3"/>
          <p:cNvSpPr>
            <a:spLocks noGrp="1"/>
          </p:cNvSpPr>
          <p:nvPr>
            <p:ph type="sldNum" sz="quarter" idx="5"/>
          </p:nvPr>
        </p:nvSpPr>
        <p:spPr/>
        <p:txBody>
          <a:bodyPr/>
          <a:lstStyle/>
          <a:p>
            <a:fld id="{E12933FC-8204-E243-89A9-101EB8CCEF40}" type="slidenum">
              <a:rPr lang="en-US" smtClean="0"/>
              <a:t>6</a:t>
            </a:fld>
            <a:endParaRPr lang="en-US"/>
          </a:p>
        </p:txBody>
      </p:sp>
    </p:spTree>
    <p:extLst>
      <p:ext uri="{BB962C8B-B14F-4D97-AF65-F5344CB8AC3E}">
        <p14:creationId xmlns:p14="http://schemas.microsoft.com/office/powerpoint/2010/main" val="3913292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process this acoustic data, I simply listened to each token several times and coded it into one of the three variants. Alveolar stops were easy to hear. If there wasn’t one, I listened for the presence of a vowel after the glottal stop. Sometimes, I had to use the spectrogram to look for formant structure. Here you can see each of the three variants, and here’s what they sound like. </a:t>
            </a:r>
          </a:p>
        </p:txBody>
      </p:sp>
      <p:sp>
        <p:nvSpPr>
          <p:cNvPr id="4" name="Slide Number Placeholder 3"/>
          <p:cNvSpPr>
            <a:spLocks noGrp="1"/>
          </p:cNvSpPr>
          <p:nvPr>
            <p:ph type="sldNum" sz="quarter" idx="5"/>
          </p:nvPr>
        </p:nvSpPr>
        <p:spPr/>
        <p:txBody>
          <a:bodyPr/>
          <a:lstStyle/>
          <a:p>
            <a:fld id="{E12933FC-8204-E243-89A9-101EB8CCEF40}" type="slidenum">
              <a:rPr lang="en-US" smtClean="0"/>
              <a:t>7</a:t>
            </a:fld>
            <a:endParaRPr lang="en-US"/>
          </a:p>
        </p:txBody>
      </p:sp>
    </p:spTree>
    <p:extLst>
      <p:ext uri="{BB962C8B-B14F-4D97-AF65-F5344CB8AC3E}">
        <p14:creationId xmlns:p14="http://schemas.microsoft.com/office/powerpoint/2010/main" val="11205096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this wordlist data, I also collected some attitudinal data. This was done by asking participants to record themselves responding out loud to the prompt: ”Do you think Utah has its own accent?” The typical response was a over a minute long. I went through all the responses and coded for a few things including whether they think Utah does have an accent and whether MOUNTAIN was specifically mentioned. All of this was somewhat fuzzy data collection because the responses varied considerably in their length and detail, but there were enough of them to provide a good picture of what’s going on.</a:t>
            </a:r>
          </a:p>
        </p:txBody>
      </p:sp>
      <p:sp>
        <p:nvSpPr>
          <p:cNvPr id="4" name="Slide Number Placeholder 3"/>
          <p:cNvSpPr>
            <a:spLocks noGrp="1"/>
          </p:cNvSpPr>
          <p:nvPr>
            <p:ph type="sldNum" sz="quarter" idx="5"/>
          </p:nvPr>
        </p:nvSpPr>
        <p:spPr/>
        <p:txBody>
          <a:bodyPr/>
          <a:lstStyle/>
          <a:p>
            <a:fld id="{E12933FC-8204-E243-89A9-101EB8CCEF40}" type="slidenum">
              <a:rPr lang="en-US" smtClean="0"/>
              <a:t>8</a:t>
            </a:fld>
            <a:endParaRPr lang="en-US"/>
          </a:p>
        </p:txBody>
      </p:sp>
    </p:spTree>
    <p:extLst>
      <p:ext uri="{BB962C8B-B14F-4D97-AF65-F5344CB8AC3E}">
        <p14:creationId xmlns:p14="http://schemas.microsoft.com/office/powerpoint/2010/main" val="535304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first look at the distribution of the mainstream variant and the Utah variant. As you can see, there are more mainstream tokens than Utah tokens. As far as demographic factors, linear modeling suggests that the people who use the Utah variant the most were women, people born after about 1993, people from central Utah and smaller towns in northern Utah, practicing Mormons, and people that want to live in small towns (as opposed to urban, suburban, or rural areas).</a:t>
            </a:r>
          </a:p>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But the main purpose of this talk is not to simply describe who says what variant because my findings are pretty similar to previous work. What I want to highlight is the really interesting meta-linguistic commentary I got from these participants. </a:t>
            </a:r>
          </a:p>
          <a:p>
            <a:endParaRPr lang="en-US" dirty="0"/>
          </a:p>
        </p:txBody>
      </p:sp>
      <p:sp>
        <p:nvSpPr>
          <p:cNvPr id="4" name="Slide Number Placeholder 3"/>
          <p:cNvSpPr>
            <a:spLocks noGrp="1"/>
          </p:cNvSpPr>
          <p:nvPr>
            <p:ph type="sldNum" sz="quarter" idx="5"/>
          </p:nvPr>
        </p:nvSpPr>
        <p:spPr/>
        <p:txBody>
          <a:bodyPr/>
          <a:lstStyle/>
          <a:p>
            <a:fld id="{E12933FC-8204-E243-89A9-101EB8CCEF40}" type="slidenum">
              <a:rPr lang="en-US" smtClean="0"/>
              <a:t>10</a:t>
            </a:fld>
            <a:endParaRPr lang="en-US"/>
          </a:p>
        </p:txBody>
      </p:sp>
    </p:spTree>
    <p:extLst>
      <p:ext uri="{BB962C8B-B14F-4D97-AF65-F5344CB8AC3E}">
        <p14:creationId xmlns:p14="http://schemas.microsoft.com/office/powerpoint/2010/main" val="2060684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5" name="Text Placeholder 18">
            <a:extLst>
              <a:ext uri="{FF2B5EF4-FFF2-40B4-BE49-F238E27FC236}">
                <a16:creationId xmlns:a16="http://schemas.microsoft.com/office/drawing/2014/main" id="{18D63A09-FF1B-E747-8010-80F6ADC146D4}"/>
              </a:ext>
            </a:extLst>
          </p:cNvPr>
          <p:cNvSpPr>
            <a:spLocks noGrp="1"/>
          </p:cNvSpPr>
          <p:nvPr>
            <p:ph type="body" sz="quarter" idx="12" hasCustomPrompt="1"/>
          </p:nvPr>
        </p:nvSpPr>
        <p:spPr>
          <a:xfrm>
            <a:off x="836033" y="1161686"/>
            <a:ext cx="10519929" cy="622515"/>
          </a:xfrm>
          <a:prstGeom prst="rect">
            <a:avLst/>
          </a:prstGeom>
        </p:spPr>
        <p:txBody>
          <a:bodyPr>
            <a:normAutofit/>
          </a:bodyPr>
          <a:lstStyle>
            <a:lvl1pPr marL="0" indent="0" algn="ctr">
              <a:buNone/>
              <a:defRPr sz="3600" b="0" i="0" cap="none" baseline="0">
                <a:latin typeface="Avenir Book" panose="02000503020000020003" pitchFamily="2" charset="0"/>
                <a:ea typeface="Noto Sans Disp" panose="020B0502040504020204" pitchFamily="34" charset="0"/>
                <a:cs typeface="Noto Sans Disp" panose="020B0502040504020204" pitchFamily="34" charset="0"/>
              </a:defRPr>
            </a:lvl1pPr>
          </a:lstStyle>
          <a:p>
            <a:pPr lvl="0"/>
            <a:r>
              <a:rPr lang="en-US" dirty="0"/>
              <a:t>Title</a:t>
            </a:r>
          </a:p>
        </p:txBody>
      </p:sp>
      <p:sp>
        <p:nvSpPr>
          <p:cNvPr id="3" name="Content Placeholder 2">
            <a:extLst>
              <a:ext uri="{FF2B5EF4-FFF2-40B4-BE49-F238E27FC236}">
                <a16:creationId xmlns:a16="http://schemas.microsoft.com/office/drawing/2014/main" id="{7F7C4A38-2A78-884B-95D7-763644675BD6}"/>
              </a:ext>
            </a:extLst>
          </p:cNvPr>
          <p:cNvSpPr>
            <a:spLocks noGrp="1"/>
          </p:cNvSpPr>
          <p:nvPr>
            <p:ph sz="quarter" idx="15" hasCustomPrompt="1"/>
          </p:nvPr>
        </p:nvSpPr>
        <p:spPr>
          <a:xfrm>
            <a:off x="2788022" y="4396388"/>
            <a:ext cx="6615953" cy="1468438"/>
          </a:xfrm>
          <a:prstGeom prst="rect">
            <a:avLst/>
          </a:prstGeom>
        </p:spPr>
        <p:txBody>
          <a:bodyPr/>
          <a:lstStyle>
            <a:lvl1pPr marL="0" indent="0" algn="ctr">
              <a:buNone/>
              <a:defRPr sz="18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1800"/>
            </a:lvl2pPr>
            <a:lvl3pPr>
              <a:defRPr sz="1800"/>
            </a:lvl3pPr>
            <a:lvl4pPr>
              <a:defRPr sz="1800"/>
            </a:lvl4pPr>
            <a:lvl5pPr>
              <a:defRPr sz="1800"/>
            </a:lvl5pPr>
          </a:lstStyle>
          <a:p>
            <a:pPr lvl="0"/>
            <a:r>
              <a:rPr lang="en-US" dirty="0"/>
              <a:t>Venue</a:t>
            </a:r>
          </a:p>
          <a:p>
            <a:pPr lvl="0"/>
            <a:r>
              <a:rPr lang="en-US" dirty="0"/>
              <a:t>Date</a:t>
            </a:r>
            <a:endParaRPr lang="x-none"/>
          </a:p>
        </p:txBody>
      </p:sp>
      <p:sp>
        <p:nvSpPr>
          <p:cNvPr id="6" name="Content Placeholder 2">
            <a:extLst>
              <a:ext uri="{FF2B5EF4-FFF2-40B4-BE49-F238E27FC236}">
                <a16:creationId xmlns:a16="http://schemas.microsoft.com/office/drawing/2014/main" id="{89A5E3B0-5BB8-D440-91BC-0E52E1E41352}"/>
              </a:ext>
            </a:extLst>
          </p:cNvPr>
          <p:cNvSpPr>
            <a:spLocks noGrp="1"/>
          </p:cNvSpPr>
          <p:nvPr>
            <p:ph sz="quarter" idx="16" hasCustomPrompt="1"/>
          </p:nvPr>
        </p:nvSpPr>
        <p:spPr>
          <a:xfrm>
            <a:off x="2788022" y="2384045"/>
            <a:ext cx="6615953" cy="1468438"/>
          </a:xfrm>
          <a:prstGeom prst="rect">
            <a:avLst/>
          </a:prstGeom>
        </p:spPr>
        <p:txBody>
          <a:bodyPr/>
          <a:lstStyle>
            <a:lvl1pPr marL="0" indent="0" algn="ctr">
              <a:buNone/>
              <a:defRPr sz="18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1800"/>
            </a:lvl2pPr>
            <a:lvl3pPr>
              <a:defRPr sz="1800"/>
            </a:lvl3pPr>
            <a:lvl4pPr>
              <a:defRPr sz="1800"/>
            </a:lvl4pPr>
            <a:lvl5pPr>
              <a:defRPr sz="1800"/>
            </a:lvl5pPr>
          </a:lstStyle>
          <a:p>
            <a:pPr lvl="0"/>
            <a:r>
              <a:rPr lang="en-US" dirty="0"/>
              <a:t>Name</a:t>
            </a:r>
          </a:p>
          <a:p>
            <a:pPr lvl="0"/>
            <a:r>
              <a:rPr lang="en-US" dirty="0"/>
              <a:t>Affiliation</a:t>
            </a:r>
            <a:endParaRPr lang="x-none"/>
          </a:p>
        </p:txBody>
      </p:sp>
    </p:spTree>
    <p:extLst>
      <p:ext uri="{BB962C8B-B14F-4D97-AF65-F5344CB8AC3E}">
        <p14:creationId xmlns:p14="http://schemas.microsoft.com/office/powerpoint/2010/main" val="34927326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ide-by-Side: 4.5in">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Title 1"/>
          <p:cNvSpPr>
            <a:spLocks noGrp="1"/>
          </p:cNvSpPr>
          <p:nvPr>
            <p:ph type="title" hasCustomPrompt="1"/>
          </p:nvPr>
        </p:nvSpPr>
        <p:spPr>
          <a:xfrm>
            <a:off x="609601" y="329184"/>
            <a:ext cx="4114800" cy="1097280"/>
          </a:xfrm>
          <a:prstGeom prst="rect">
            <a:avLst/>
          </a:prstGeom>
        </p:spPr>
        <p:txBody>
          <a:bodyPr anchor="b">
            <a:noAutofit/>
          </a:bodyPr>
          <a:lstStyle>
            <a:lvl1pPr algn="ctr">
              <a:defRPr sz="3600" b="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6" name="Content Placeholder 2"/>
          <p:cNvSpPr>
            <a:spLocks noGrp="1"/>
          </p:cNvSpPr>
          <p:nvPr>
            <p:ph idx="1"/>
          </p:nvPr>
        </p:nvSpPr>
        <p:spPr>
          <a:xfrm>
            <a:off x="609601" y="1575607"/>
            <a:ext cx="4114798" cy="4550557"/>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609599" y="1425955"/>
            <a:ext cx="4114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3817214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ide-by-Side: 5in (4x3 img)">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Title 1"/>
          <p:cNvSpPr>
            <a:spLocks noGrp="1"/>
          </p:cNvSpPr>
          <p:nvPr>
            <p:ph type="title" hasCustomPrompt="1"/>
          </p:nvPr>
        </p:nvSpPr>
        <p:spPr>
          <a:xfrm>
            <a:off x="609601" y="329184"/>
            <a:ext cx="4572000" cy="1097280"/>
          </a:xfrm>
          <a:prstGeom prst="rect">
            <a:avLst/>
          </a:prstGeom>
        </p:spPr>
        <p:txBody>
          <a:bodyPr anchor="b">
            <a:noAutofit/>
          </a:bodyPr>
          <a:lstStyle>
            <a:lvl1pPr algn="ctr">
              <a:defRPr sz="3600" b="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6" name="Content Placeholder 2"/>
          <p:cNvSpPr>
            <a:spLocks noGrp="1"/>
          </p:cNvSpPr>
          <p:nvPr>
            <p:ph idx="1"/>
          </p:nvPr>
        </p:nvSpPr>
        <p:spPr>
          <a:xfrm>
            <a:off x="609601" y="1575607"/>
            <a:ext cx="4572000" cy="4550557"/>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609599" y="1425955"/>
            <a:ext cx="45720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6214383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ide-by-Side: 5.5in (square img)">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Title 1"/>
          <p:cNvSpPr>
            <a:spLocks noGrp="1"/>
          </p:cNvSpPr>
          <p:nvPr>
            <p:ph type="title" hasCustomPrompt="1"/>
          </p:nvPr>
        </p:nvSpPr>
        <p:spPr>
          <a:xfrm>
            <a:off x="609601" y="329184"/>
            <a:ext cx="5029200" cy="1097280"/>
          </a:xfrm>
          <a:prstGeom prst="rect">
            <a:avLst/>
          </a:prstGeom>
        </p:spPr>
        <p:txBody>
          <a:bodyPr anchor="b">
            <a:noAutofit/>
          </a:bodyPr>
          <a:lstStyle>
            <a:lvl1pPr algn="ctr">
              <a:defRPr sz="3600" b="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6" name="Content Placeholder 2"/>
          <p:cNvSpPr>
            <a:spLocks noGrp="1"/>
          </p:cNvSpPr>
          <p:nvPr>
            <p:ph idx="1"/>
          </p:nvPr>
        </p:nvSpPr>
        <p:spPr>
          <a:xfrm>
            <a:off x="609601" y="1575607"/>
            <a:ext cx="5029200" cy="4550557"/>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609599" y="1425955"/>
            <a:ext cx="50292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26116221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ide-by-Side: 6in (50%)">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Title 1"/>
          <p:cNvSpPr>
            <a:spLocks noGrp="1"/>
          </p:cNvSpPr>
          <p:nvPr>
            <p:ph type="title" hasCustomPrompt="1"/>
          </p:nvPr>
        </p:nvSpPr>
        <p:spPr>
          <a:xfrm>
            <a:off x="609601" y="329184"/>
            <a:ext cx="5486400" cy="1097280"/>
          </a:xfrm>
          <a:prstGeom prst="rect">
            <a:avLst/>
          </a:prstGeom>
        </p:spPr>
        <p:txBody>
          <a:bodyPr anchor="b">
            <a:noAutofit/>
          </a:bodyPr>
          <a:lstStyle>
            <a:lvl1pPr algn="ctr">
              <a:defRPr sz="3600" b="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6" name="Content Placeholder 2"/>
          <p:cNvSpPr>
            <a:spLocks noGrp="1"/>
          </p:cNvSpPr>
          <p:nvPr>
            <p:ph idx="1"/>
          </p:nvPr>
        </p:nvSpPr>
        <p:spPr>
          <a:xfrm>
            <a:off x="609599" y="1575607"/>
            <a:ext cx="5486402" cy="4550557"/>
          </a:xfrm>
          <a:prstGeom prst="rect">
            <a:avLst/>
          </a:prstGeom>
        </p:spPr>
        <p:txBody>
          <a:bodyPr/>
          <a:lstStyle>
            <a:lvl1pPr>
              <a:defRPr sz="2200">
                <a:latin typeface="Iowan Old Style Roman" panose="02040602040506020204" pitchFamily="18" charset="77"/>
                <a:ea typeface="Noto Sans" panose="020B0502040504020204" pitchFamily="34" charset="0"/>
                <a:cs typeface="Noto Sans" panose="020B0502040504020204" pitchFamily="34" charset="0"/>
              </a:defRPr>
            </a:lvl1pPr>
            <a:lvl2pPr>
              <a:defRPr sz="2000">
                <a:latin typeface="Iowan Old Style Roman" panose="02040602040506020204" pitchFamily="18" charset="77"/>
                <a:ea typeface="Noto Sans" panose="020B0502040504020204" pitchFamily="34" charset="0"/>
                <a:cs typeface="Noto Sans" panose="020B0502040504020204" pitchFamily="34" charset="0"/>
              </a:defRPr>
            </a:lvl2pPr>
            <a:lvl3pPr>
              <a:defRPr sz="1800">
                <a:latin typeface="Iowan Old Style Roman" panose="02040602040506020204" pitchFamily="18" charset="77"/>
                <a:ea typeface="Noto Sans" panose="020B0502040504020204" pitchFamily="34" charset="0"/>
                <a:cs typeface="Noto Sans" panose="020B0502040504020204" pitchFamily="34" charset="0"/>
              </a:defRPr>
            </a:lvl3pPr>
            <a:lvl4pPr>
              <a:defRPr sz="1600">
                <a:latin typeface="Iowan Old Style Roman" panose="02040602040506020204" pitchFamily="18" charset="77"/>
                <a:ea typeface="Noto Sans" panose="020B0502040504020204" pitchFamily="34" charset="0"/>
                <a:cs typeface="Noto Sans" panose="020B0502040504020204" pitchFamily="34" charset="0"/>
              </a:defRPr>
            </a:lvl4pPr>
            <a:lvl5pPr>
              <a:defRPr sz="1400">
                <a:latin typeface="Iowan Old Style Roman" panose="02040602040506020204" pitchFamily="18" charset="77"/>
                <a:ea typeface="Noto Sans" panose="020B0502040504020204" pitchFamily="34" charset="0"/>
                <a:cs typeface="Noto Sans"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609599" y="1425955"/>
            <a:ext cx="54864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28839771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ide-by-Side: 6.5in">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Title 1"/>
          <p:cNvSpPr>
            <a:spLocks noGrp="1"/>
          </p:cNvSpPr>
          <p:nvPr>
            <p:ph type="title" hasCustomPrompt="1"/>
          </p:nvPr>
        </p:nvSpPr>
        <p:spPr>
          <a:xfrm>
            <a:off x="609600" y="329184"/>
            <a:ext cx="5943600" cy="1097280"/>
          </a:xfrm>
          <a:prstGeom prst="rect">
            <a:avLst/>
          </a:prstGeom>
        </p:spPr>
        <p:txBody>
          <a:bodyPr anchor="b">
            <a:noAutofit/>
          </a:bodyPr>
          <a:lstStyle>
            <a:lvl1pPr algn="ctr">
              <a:defRPr sz="3600" b="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6" name="Content Placeholder 2"/>
          <p:cNvSpPr>
            <a:spLocks noGrp="1"/>
          </p:cNvSpPr>
          <p:nvPr>
            <p:ph idx="1"/>
          </p:nvPr>
        </p:nvSpPr>
        <p:spPr>
          <a:xfrm>
            <a:off x="609599" y="1575607"/>
            <a:ext cx="5943600" cy="4550557"/>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609599" y="1425955"/>
            <a:ext cx="59436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11518410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ide-by-Side: 7in">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Title 1"/>
          <p:cNvSpPr>
            <a:spLocks noGrp="1"/>
          </p:cNvSpPr>
          <p:nvPr>
            <p:ph type="title" hasCustomPrompt="1"/>
          </p:nvPr>
        </p:nvSpPr>
        <p:spPr>
          <a:xfrm>
            <a:off x="609601" y="329184"/>
            <a:ext cx="6400800" cy="1097280"/>
          </a:xfrm>
          <a:prstGeom prst="rect">
            <a:avLst/>
          </a:prstGeom>
        </p:spPr>
        <p:txBody>
          <a:bodyPr anchor="b">
            <a:noAutofit/>
          </a:bodyPr>
          <a:lstStyle>
            <a:lvl1pPr algn="ctr">
              <a:defRPr sz="3600" b="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6" name="Content Placeholder 2"/>
          <p:cNvSpPr>
            <a:spLocks noGrp="1"/>
          </p:cNvSpPr>
          <p:nvPr>
            <p:ph idx="1"/>
          </p:nvPr>
        </p:nvSpPr>
        <p:spPr>
          <a:xfrm>
            <a:off x="609599" y="1575607"/>
            <a:ext cx="6400800" cy="4550557"/>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609599" y="1425955"/>
            <a:ext cx="6400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26214248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ide-by-Side: 7.5in">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Title 1"/>
          <p:cNvSpPr>
            <a:spLocks noGrp="1"/>
          </p:cNvSpPr>
          <p:nvPr>
            <p:ph type="title" hasCustomPrompt="1"/>
          </p:nvPr>
        </p:nvSpPr>
        <p:spPr>
          <a:xfrm>
            <a:off x="609601" y="329184"/>
            <a:ext cx="6858000" cy="1097280"/>
          </a:xfrm>
          <a:prstGeom prst="rect">
            <a:avLst/>
          </a:prstGeom>
        </p:spPr>
        <p:txBody>
          <a:bodyPr anchor="b">
            <a:noAutofit/>
          </a:bodyPr>
          <a:lstStyle>
            <a:lvl1pPr algn="ctr">
              <a:defRPr sz="3600" b="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6" name="Content Placeholder 2"/>
          <p:cNvSpPr>
            <a:spLocks noGrp="1"/>
          </p:cNvSpPr>
          <p:nvPr>
            <p:ph idx="1"/>
          </p:nvPr>
        </p:nvSpPr>
        <p:spPr>
          <a:xfrm>
            <a:off x="609599" y="1575607"/>
            <a:ext cx="6858000" cy="4550557"/>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609599" y="1425955"/>
            <a:ext cx="68580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31270662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ide-by-Side: 8in (67%)">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Title 1"/>
          <p:cNvSpPr>
            <a:spLocks noGrp="1"/>
          </p:cNvSpPr>
          <p:nvPr>
            <p:ph type="title" hasCustomPrompt="1"/>
          </p:nvPr>
        </p:nvSpPr>
        <p:spPr>
          <a:xfrm>
            <a:off x="609599" y="329184"/>
            <a:ext cx="7315200" cy="1097280"/>
          </a:xfrm>
          <a:prstGeom prst="rect">
            <a:avLst/>
          </a:prstGeom>
        </p:spPr>
        <p:txBody>
          <a:bodyPr anchor="b">
            <a:noAutofit/>
          </a:bodyPr>
          <a:lstStyle>
            <a:lvl1pPr algn="ctr">
              <a:defRPr sz="3600" b="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6" name="Content Placeholder 2"/>
          <p:cNvSpPr>
            <a:spLocks noGrp="1"/>
          </p:cNvSpPr>
          <p:nvPr>
            <p:ph idx="1"/>
          </p:nvPr>
        </p:nvSpPr>
        <p:spPr>
          <a:xfrm>
            <a:off x="609599" y="1575607"/>
            <a:ext cx="7315200" cy="4550557"/>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609599" y="1425955"/>
            <a:ext cx="73152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27632398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anel Body">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1E735EEC-74D2-5E48-A82E-9707C720EC18}"/>
              </a:ext>
            </a:extLst>
          </p:cNvPr>
          <p:cNvSpPr>
            <a:spLocks noGrp="1"/>
          </p:cNvSpPr>
          <p:nvPr>
            <p:ph idx="1"/>
          </p:nvPr>
        </p:nvSpPr>
        <p:spPr>
          <a:xfrm>
            <a:off x="609601" y="1283581"/>
            <a:ext cx="5029200" cy="4842583"/>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5833C54B-13FF-4F4F-B432-ECD01FCCEB16}"/>
              </a:ext>
            </a:extLst>
          </p:cNvPr>
          <p:cNvSpPr>
            <a:spLocks noGrp="1"/>
          </p:cNvSpPr>
          <p:nvPr>
            <p:ph idx="10"/>
          </p:nvPr>
        </p:nvSpPr>
        <p:spPr>
          <a:xfrm>
            <a:off x="6553199" y="1299927"/>
            <a:ext cx="5029200" cy="4824295"/>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Slide Number Placeholder 3">
            <a:extLst>
              <a:ext uri="{FF2B5EF4-FFF2-40B4-BE49-F238E27FC236}">
                <a16:creationId xmlns:a16="http://schemas.microsoft.com/office/drawing/2014/main" id="{D3B22AF2-CBC8-5D4E-B5E5-9FFB1E66726E}"/>
              </a:ext>
            </a:extLst>
          </p:cNvPr>
          <p:cNvSpPr>
            <a:spLocks noGrp="1"/>
          </p:cNvSpPr>
          <p:nvPr>
            <p:ph type="sldNum" sz="quarter" idx="11"/>
          </p:nvPr>
        </p:nvSpPr>
        <p:spPr>
          <a:xfrm>
            <a:off x="10931409" y="6356351"/>
            <a:ext cx="650991" cy="365125"/>
          </a:xfrm>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9" name="Rectangle 8">
            <a:extLst>
              <a:ext uri="{FF2B5EF4-FFF2-40B4-BE49-F238E27FC236}">
                <a16:creationId xmlns:a16="http://schemas.microsoft.com/office/drawing/2014/main" id="{C41ED66D-70A6-4044-84B5-A99823C7970B}"/>
              </a:ext>
            </a:extLst>
          </p:cNvPr>
          <p:cNvSpPr/>
          <p:nvPr userDrawn="1"/>
        </p:nvSpPr>
        <p:spPr>
          <a:xfrm>
            <a:off x="609600" y="1192140"/>
            <a:ext cx="10972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11" name="Title 24">
            <a:extLst>
              <a:ext uri="{FF2B5EF4-FFF2-40B4-BE49-F238E27FC236}">
                <a16:creationId xmlns:a16="http://schemas.microsoft.com/office/drawing/2014/main" id="{351DCBB9-C4FF-B04C-9A76-45DA7127C3DC}"/>
              </a:ext>
            </a:extLst>
          </p:cNvPr>
          <p:cNvSpPr>
            <a:spLocks noGrp="1"/>
          </p:cNvSpPr>
          <p:nvPr>
            <p:ph type="title" hasCustomPrompt="1"/>
          </p:nvPr>
        </p:nvSpPr>
        <p:spPr>
          <a:xfrm>
            <a:off x="609600" y="365760"/>
            <a:ext cx="10972800" cy="822960"/>
          </a:xfrm>
          <a:prstGeom prst="rect">
            <a:avLst/>
          </a:prstGeom>
        </p:spPr>
        <p:txBody>
          <a:bodyPr anchor="ctr">
            <a:normAutofit/>
          </a:bodyPr>
          <a:lstStyle>
            <a:lvl1pPr algn="ctr">
              <a:defRPr sz="3600" cap="none" baseline="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14" name="TextBox 13">
            <a:extLst>
              <a:ext uri="{FF2B5EF4-FFF2-40B4-BE49-F238E27FC236}">
                <a16:creationId xmlns:a16="http://schemas.microsoft.com/office/drawing/2014/main" id="{2D13E4F1-8E6A-3346-9CDE-923E70C0D241}"/>
              </a:ext>
            </a:extLst>
          </p:cNvPr>
          <p:cNvSpPr txBox="1"/>
          <p:nvPr userDrawn="1"/>
        </p:nvSpPr>
        <p:spPr>
          <a:xfrm>
            <a:off x="6773334" y="733778"/>
            <a:ext cx="184731" cy="369332"/>
          </a:xfrm>
          <a:prstGeom prst="rect">
            <a:avLst/>
          </a:prstGeom>
          <a:noFill/>
        </p:spPr>
        <p:txBody>
          <a:bodyPr wrap="none" rtlCol="0">
            <a:spAutoFit/>
          </a:bodyPr>
          <a:lstStyle/>
          <a:p>
            <a:endParaRPr lang="en-US" sz="1800" dirty="0">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7153475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Panel">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D55EE7BF-64F4-9340-A86F-978CE62131A4}"/>
              </a:ext>
            </a:extLst>
          </p:cNvPr>
          <p:cNvSpPr>
            <a:spLocks noGrp="1"/>
          </p:cNvSpPr>
          <p:nvPr>
            <p:ph type="title" hasCustomPrompt="1"/>
          </p:nvPr>
        </p:nvSpPr>
        <p:spPr>
          <a:xfrm>
            <a:off x="609599" y="329184"/>
            <a:ext cx="5029200" cy="1097280"/>
          </a:xfrm>
          <a:prstGeom prst="rect">
            <a:avLst/>
          </a:prstGeom>
        </p:spPr>
        <p:txBody>
          <a:bodyPr anchor="b">
            <a:noAutofit/>
          </a:bodyPr>
          <a:lstStyle>
            <a:lvl1pPr algn="ctr">
              <a:defRPr sz="3600" b="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12" name="Content Placeholder 2">
            <a:extLst>
              <a:ext uri="{FF2B5EF4-FFF2-40B4-BE49-F238E27FC236}">
                <a16:creationId xmlns:a16="http://schemas.microsoft.com/office/drawing/2014/main" id="{1E735EEC-74D2-5E48-A82E-9707C720EC18}"/>
              </a:ext>
            </a:extLst>
          </p:cNvPr>
          <p:cNvSpPr>
            <a:spLocks noGrp="1"/>
          </p:cNvSpPr>
          <p:nvPr>
            <p:ph idx="1"/>
          </p:nvPr>
        </p:nvSpPr>
        <p:spPr>
          <a:xfrm>
            <a:off x="609601" y="1575607"/>
            <a:ext cx="5029200" cy="4550557"/>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Rectangle 12">
            <a:extLst>
              <a:ext uri="{FF2B5EF4-FFF2-40B4-BE49-F238E27FC236}">
                <a16:creationId xmlns:a16="http://schemas.microsoft.com/office/drawing/2014/main" id="{E1DA796C-35C8-554F-A978-2BBD9594AD1E}"/>
              </a:ext>
            </a:extLst>
          </p:cNvPr>
          <p:cNvSpPr/>
          <p:nvPr userDrawn="1"/>
        </p:nvSpPr>
        <p:spPr>
          <a:xfrm>
            <a:off x="609599" y="1425955"/>
            <a:ext cx="50292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16" name="Content Placeholder 2">
            <a:extLst>
              <a:ext uri="{FF2B5EF4-FFF2-40B4-BE49-F238E27FC236}">
                <a16:creationId xmlns:a16="http://schemas.microsoft.com/office/drawing/2014/main" id="{5833C54B-13FF-4F4F-B432-ECD01FCCEB16}"/>
              </a:ext>
            </a:extLst>
          </p:cNvPr>
          <p:cNvSpPr>
            <a:spLocks noGrp="1"/>
          </p:cNvSpPr>
          <p:nvPr>
            <p:ph idx="10"/>
          </p:nvPr>
        </p:nvSpPr>
        <p:spPr>
          <a:xfrm>
            <a:off x="6553203" y="1575098"/>
            <a:ext cx="5029200" cy="4550557"/>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Rectangle 16">
            <a:extLst>
              <a:ext uri="{FF2B5EF4-FFF2-40B4-BE49-F238E27FC236}">
                <a16:creationId xmlns:a16="http://schemas.microsoft.com/office/drawing/2014/main" id="{57295874-F4D5-0E4C-9BBF-EB0A00505229}"/>
              </a:ext>
            </a:extLst>
          </p:cNvPr>
          <p:cNvSpPr/>
          <p:nvPr userDrawn="1"/>
        </p:nvSpPr>
        <p:spPr>
          <a:xfrm>
            <a:off x="6553201" y="1425446"/>
            <a:ext cx="50292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18" name="Slide Number Placeholder 3">
            <a:extLst>
              <a:ext uri="{FF2B5EF4-FFF2-40B4-BE49-F238E27FC236}">
                <a16:creationId xmlns:a16="http://schemas.microsoft.com/office/drawing/2014/main" id="{D3B22AF2-CBC8-5D4E-B5E5-9FFB1E66726E}"/>
              </a:ext>
            </a:extLst>
          </p:cNvPr>
          <p:cNvSpPr>
            <a:spLocks noGrp="1"/>
          </p:cNvSpPr>
          <p:nvPr>
            <p:ph type="sldNum" sz="quarter" idx="11"/>
          </p:nvPr>
        </p:nvSpPr>
        <p:spPr>
          <a:xfrm>
            <a:off x="10931409" y="6356351"/>
            <a:ext cx="650991" cy="365125"/>
          </a:xfrm>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3" name="Text Placeholder 2">
            <a:extLst>
              <a:ext uri="{FF2B5EF4-FFF2-40B4-BE49-F238E27FC236}">
                <a16:creationId xmlns:a16="http://schemas.microsoft.com/office/drawing/2014/main" id="{AB9657AC-E8C6-C246-BC70-87E2F3123EA3}"/>
              </a:ext>
            </a:extLst>
          </p:cNvPr>
          <p:cNvSpPr>
            <a:spLocks noGrp="1"/>
          </p:cNvSpPr>
          <p:nvPr>
            <p:ph type="body" sz="quarter" idx="12" hasCustomPrompt="1"/>
          </p:nvPr>
        </p:nvSpPr>
        <p:spPr>
          <a:xfrm>
            <a:off x="6555933" y="328675"/>
            <a:ext cx="5029200" cy="1097280"/>
          </a:xfrm>
          <a:prstGeom prst="rect">
            <a:avLst/>
          </a:prstGeom>
        </p:spPr>
        <p:txBody>
          <a:bodyPr anchor="b"/>
          <a:lstStyle>
            <a:lvl1pPr algn="ctr">
              <a:buNone/>
              <a:defRPr sz="3600">
                <a:latin typeface="Avenir Book" panose="02000503020000020003" pitchFamily="2" charset="0"/>
                <a:ea typeface="Noto Sans" panose="020B0502040504020204" pitchFamily="34" charset="0"/>
                <a:cs typeface="Noto Sans" panose="020B0502040504020204" pitchFamily="34" charset="0"/>
              </a:defRPr>
            </a:lvl1pPr>
          </a:lstStyle>
          <a:p>
            <a:pPr lvl="0"/>
            <a:r>
              <a:rPr lang="en-US" dirty="0"/>
              <a:t>Title</a:t>
            </a:r>
          </a:p>
        </p:txBody>
      </p:sp>
    </p:spTree>
    <p:extLst>
      <p:ext uri="{BB962C8B-B14F-4D97-AF65-F5344CB8AC3E}">
        <p14:creationId xmlns:p14="http://schemas.microsoft.com/office/powerpoint/2010/main" val="36041396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nchor="ct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Text Placeholder 18"/>
          <p:cNvSpPr>
            <a:spLocks noGrp="1"/>
          </p:cNvSpPr>
          <p:nvPr>
            <p:ph type="body" sz="quarter" idx="12" hasCustomPrompt="1"/>
          </p:nvPr>
        </p:nvSpPr>
        <p:spPr>
          <a:xfrm>
            <a:off x="836037" y="2485366"/>
            <a:ext cx="10519929" cy="622515"/>
          </a:xfrm>
          <a:prstGeom prst="rect">
            <a:avLst/>
          </a:prstGeom>
        </p:spPr>
        <p:txBody>
          <a:bodyPr>
            <a:normAutofit/>
          </a:bodyPr>
          <a:lstStyle>
            <a:lvl1pPr marL="0" indent="0" algn="ctr">
              <a:buNone/>
              <a:defRPr sz="3600" cap="none" baseline="0">
                <a:latin typeface="Avenir Book" panose="02000503020000020003" pitchFamily="2" charset="0"/>
                <a:ea typeface="Noto Sans Disp" panose="020B0502040504020204" pitchFamily="34" charset="0"/>
                <a:cs typeface="Noto Sans Disp" panose="020B0502040504020204" pitchFamily="34" charset="0"/>
              </a:defRPr>
            </a:lvl1pPr>
          </a:lstStyle>
          <a:p>
            <a:pPr lvl="0"/>
            <a:r>
              <a:rPr lang="x-none" dirty="0"/>
              <a:t>Section Title</a:t>
            </a:r>
            <a:endParaRPr lang="en-US" dirty="0"/>
          </a:p>
        </p:txBody>
      </p:sp>
      <p:sp>
        <p:nvSpPr>
          <p:cNvPr id="6" name="Rectangle 5"/>
          <p:cNvSpPr/>
          <p:nvPr userDrawn="1"/>
        </p:nvSpPr>
        <p:spPr>
          <a:xfrm>
            <a:off x="3657600" y="3350549"/>
            <a:ext cx="4876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no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33254422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21282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48954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hitesmoke">
    <p:bg>
      <p:bgPr>
        <a:solidFill>
          <a:srgbClr val="F5F5F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36171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NAE Ocean">
    <p:bg>
      <p:bgPr>
        <a:solidFill>
          <a:srgbClr val="DBEEF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581194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Joey Blue">
    <p:bg>
      <p:bgPr>
        <a:solidFill>
          <a:srgbClr val="37609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77297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c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47733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Normal">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Content Placeholder 2"/>
          <p:cNvSpPr>
            <a:spLocks noGrp="1"/>
          </p:cNvSpPr>
          <p:nvPr>
            <p:ph idx="1"/>
          </p:nvPr>
        </p:nvSpPr>
        <p:spPr>
          <a:xfrm>
            <a:off x="609600" y="1346908"/>
            <a:ext cx="10972800" cy="4779256"/>
          </a:xfrm>
          <a:prstGeom prst="rect">
            <a:avLst/>
          </a:prstGeom>
        </p:spPr>
        <p:txBody>
          <a:bodyPr/>
          <a:lstStyle>
            <a:lvl1pPr>
              <a:defRPr sz="2200">
                <a:latin typeface="Noto Sans Disp" panose="020B0502040504020204" pitchFamily="34" charset="0"/>
                <a:ea typeface="Noto Sans Disp" panose="020B0502040504020204" pitchFamily="34" charset="0"/>
                <a:cs typeface="Noto Sans Disp" panose="020B0502040504020204" pitchFamily="34" charset="0"/>
              </a:defRPr>
            </a:lvl1pPr>
            <a:lvl2pPr>
              <a:defRPr sz="2000">
                <a:latin typeface="Noto Sans Disp" panose="020B0502040504020204" pitchFamily="34" charset="0"/>
                <a:ea typeface="Noto Sans Disp" panose="020B0502040504020204" pitchFamily="34" charset="0"/>
                <a:cs typeface="Noto Sans Disp" panose="020B0502040504020204" pitchFamily="34" charset="0"/>
              </a:defRPr>
            </a:lvl2pPr>
            <a:lvl3pPr>
              <a:defRPr sz="1800">
                <a:latin typeface="Noto Sans Disp" panose="020B0502040504020204" pitchFamily="34" charset="0"/>
                <a:ea typeface="Noto Sans Disp" panose="020B0502040504020204" pitchFamily="34" charset="0"/>
                <a:cs typeface="Noto Sans Disp" panose="020B0502040504020204" pitchFamily="34" charset="0"/>
              </a:defRPr>
            </a:lvl3pPr>
            <a:lvl4pPr>
              <a:defRPr sz="1600">
                <a:latin typeface="Noto Sans Disp" panose="020B0502040504020204" pitchFamily="34" charset="0"/>
                <a:ea typeface="Noto Sans Disp" panose="020B0502040504020204" pitchFamily="34" charset="0"/>
                <a:cs typeface="Noto Sans Disp" panose="020B0502040504020204" pitchFamily="34" charset="0"/>
              </a:defRPr>
            </a:lvl4pPr>
            <a:lvl5pPr>
              <a:defRPr sz="1400">
                <a:latin typeface="Noto Sans Disp" panose="020B0502040504020204" pitchFamily="34" charset="0"/>
                <a:ea typeface="Noto Sans Disp" panose="020B0502040504020204" pitchFamily="34" charset="0"/>
                <a:cs typeface="Noto Sans Disp" panose="020B050204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609600" y="1192140"/>
            <a:ext cx="10972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7" name="Title 24"/>
          <p:cNvSpPr>
            <a:spLocks noGrp="1"/>
          </p:cNvSpPr>
          <p:nvPr>
            <p:ph type="title" hasCustomPrompt="1"/>
          </p:nvPr>
        </p:nvSpPr>
        <p:spPr>
          <a:xfrm>
            <a:off x="609600" y="365760"/>
            <a:ext cx="10972800" cy="822960"/>
          </a:xfrm>
          <a:prstGeom prst="rect">
            <a:avLst/>
          </a:prstGeom>
        </p:spPr>
        <p:txBody>
          <a:bodyPr anchor="ctr">
            <a:normAutofit/>
          </a:bodyPr>
          <a:lstStyle>
            <a:lvl1pPr algn="ctr">
              <a:defRPr sz="3600" cap="none" baseline="0">
                <a:latin typeface="Noto Sans Disp" panose="020B0502040504020204" pitchFamily="34"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8" name="TextBox 7"/>
          <p:cNvSpPr txBox="1"/>
          <p:nvPr userDrawn="1"/>
        </p:nvSpPr>
        <p:spPr>
          <a:xfrm>
            <a:off x="6773334" y="733778"/>
            <a:ext cx="184731" cy="369332"/>
          </a:xfrm>
          <a:prstGeom prst="rect">
            <a:avLst/>
          </a:prstGeom>
          <a:noFill/>
        </p:spPr>
        <p:txBody>
          <a:bodyPr wrap="none" rtlCol="0">
            <a:spAutoFit/>
          </a:bodyPr>
          <a:lstStyle/>
          <a:p>
            <a:endParaRPr lang="en-US" sz="1800" dirty="0">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305861491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045713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Whitesmoke">
    <p:bg>
      <p:bgPr>
        <a:solidFill>
          <a:srgbClr val="F5F5F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881629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NAE Ocean">
    <p:bg>
      <p:bgPr>
        <a:solidFill>
          <a:srgbClr val="DBEEF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8672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with Image">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nchor="ct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Text Placeholder 18"/>
          <p:cNvSpPr>
            <a:spLocks noGrp="1"/>
          </p:cNvSpPr>
          <p:nvPr>
            <p:ph type="body" sz="quarter" idx="12" hasCustomPrompt="1"/>
          </p:nvPr>
        </p:nvSpPr>
        <p:spPr>
          <a:xfrm>
            <a:off x="428178" y="2424033"/>
            <a:ext cx="5259963" cy="622515"/>
          </a:xfrm>
          <a:prstGeom prst="rect">
            <a:avLst/>
          </a:prstGeom>
        </p:spPr>
        <p:txBody>
          <a:bodyPr>
            <a:normAutofit/>
          </a:bodyPr>
          <a:lstStyle>
            <a:lvl1pPr marL="0" indent="0" algn="ctr">
              <a:buNone/>
              <a:defRPr sz="3600" cap="none" baseline="0">
                <a:latin typeface="Avenir Book" panose="02000503020000020003" pitchFamily="2" charset="0"/>
                <a:ea typeface="Noto Sans Disp" panose="020B0502040504020204" pitchFamily="34" charset="0"/>
                <a:cs typeface="Noto Sans Disp" panose="020B0502040504020204" pitchFamily="34" charset="0"/>
              </a:defRPr>
            </a:lvl1pPr>
          </a:lstStyle>
          <a:p>
            <a:pPr lvl="0"/>
            <a:r>
              <a:rPr lang="x-none" dirty="0"/>
              <a:t>Section Title</a:t>
            </a:r>
            <a:endParaRPr lang="en-US" dirty="0"/>
          </a:p>
        </p:txBody>
      </p:sp>
      <p:sp>
        <p:nvSpPr>
          <p:cNvPr id="6" name="Rectangle 5"/>
          <p:cNvSpPr/>
          <p:nvPr userDrawn="1"/>
        </p:nvSpPr>
        <p:spPr>
          <a:xfrm>
            <a:off x="619759" y="3207512"/>
            <a:ext cx="4876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no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8" name="Picture Placeholder 7">
            <a:extLst>
              <a:ext uri="{FF2B5EF4-FFF2-40B4-BE49-F238E27FC236}">
                <a16:creationId xmlns:a16="http://schemas.microsoft.com/office/drawing/2014/main" id="{CD21EC80-AAB2-CF47-9394-04EF14B38291}"/>
              </a:ext>
            </a:extLst>
          </p:cNvPr>
          <p:cNvSpPr>
            <a:spLocks noGrp="1"/>
          </p:cNvSpPr>
          <p:nvPr>
            <p:ph type="pic" sz="quarter" idx="13"/>
          </p:nvPr>
        </p:nvSpPr>
        <p:spPr>
          <a:xfrm>
            <a:off x="6092952" y="0"/>
            <a:ext cx="6099048" cy="6858000"/>
          </a:xfrm>
          <a:prstGeom prst="rect">
            <a:avLst/>
          </a:prstGeom>
        </p:spPr>
        <p:txBody>
          <a:bodyPr/>
          <a:lstStyle/>
          <a:p>
            <a:r>
              <a:rPr lang="en-US"/>
              <a:t>Click icon to add picture</a:t>
            </a:r>
            <a:endParaRPr lang="en-US" dirty="0"/>
          </a:p>
        </p:txBody>
      </p:sp>
    </p:spTree>
    <p:extLst>
      <p:ext uri="{BB962C8B-B14F-4D97-AF65-F5344CB8AC3E}">
        <p14:creationId xmlns:p14="http://schemas.microsoft.com/office/powerpoint/2010/main" val="19221555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Joey Blue">
    <p:bg>
      <p:bgPr>
        <a:solidFill>
          <a:srgbClr val="37609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58422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70459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ormal">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Content Placeholder 2"/>
          <p:cNvSpPr>
            <a:spLocks noGrp="1"/>
          </p:cNvSpPr>
          <p:nvPr>
            <p:ph idx="1"/>
          </p:nvPr>
        </p:nvSpPr>
        <p:spPr>
          <a:xfrm>
            <a:off x="609600" y="1346908"/>
            <a:ext cx="10972800" cy="4779256"/>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p:cNvSpPr/>
          <p:nvPr userDrawn="1"/>
        </p:nvSpPr>
        <p:spPr>
          <a:xfrm>
            <a:off x="609600" y="1192140"/>
            <a:ext cx="10972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7" name="Title 24"/>
          <p:cNvSpPr>
            <a:spLocks noGrp="1"/>
          </p:cNvSpPr>
          <p:nvPr>
            <p:ph type="title" hasCustomPrompt="1"/>
          </p:nvPr>
        </p:nvSpPr>
        <p:spPr>
          <a:xfrm>
            <a:off x="609600" y="365760"/>
            <a:ext cx="10972800" cy="822960"/>
          </a:xfrm>
          <a:prstGeom prst="rect">
            <a:avLst/>
          </a:prstGeom>
        </p:spPr>
        <p:txBody>
          <a:bodyPr anchor="ctr">
            <a:normAutofit/>
          </a:bodyPr>
          <a:lstStyle>
            <a:lvl1pPr algn="ctr">
              <a:defRPr sz="3600" cap="none" baseline="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8" name="TextBox 7"/>
          <p:cNvSpPr txBox="1"/>
          <p:nvPr userDrawn="1"/>
        </p:nvSpPr>
        <p:spPr>
          <a:xfrm>
            <a:off x="6773334" y="733778"/>
            <a:ext cx="184731" cy="369332"/>
          </a:xfrm>
          <a:prstGeom prst="rect">
            <a:avLst/>
          </a:prstGeom>
          <a:noFill/>
        </p:spPr>
        <p:txBody>
          <a:bodyPr wrap="none" rtlCol="0">
            <a:spAutoFit/>
          </a:bodyPr>
          <a:lstStyle/>
          <a:p>
            <a:endParaRPr lang="en-US" sz="1800" dirty="0">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53514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Rectangle 4"/>
          <p:cNvSpPr/>
          <p:nvPr userDrawn="1"/>
        </p:nvSpPr>
        <p:spPr>
          <a:xfrm>
            <a:off x="609600" y="1192140"/>
            <a:ext cx="10972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7" name="TextBox 6"/>
          <p:cNvSpPr txBox="1"/>
          <p:nvPr userDrawn="1"/>
        </p:nvSpPr>
        <p:spPr>
          <a:xfrm>
            <a:off x="6773334" y="733778"/>
            <a:ext cx="184731" cy="369332"/>
          </a:xfrm>
          <a:prstGeom prst="rect">
            <a:avLst/>
          </a:prstGeom>
          <a:noFill/>
        </p:spPr>
        <p:txBody>
          <a:bodyPr wrap="none" rtlCol="0">
            <a:spAutoFit/>
          </a:bodyPr>
          <a:lstStyle/>
          <a:p>
            <a:endParaRPr lang="en-US" sz="1800" dirty="0">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8" name="Title 24">
            <a:extLst>
              <a:ext uri="{FF2B5EF4-FFF2-40B4-BE49-F238E27FC236}">
                <a16:creationId xmlns:a16="http://schemas.microsoft.com/office/drawing/2014/main" id="{4BE6695D-F718-AF45-9B62-FCAE43CCD51C}"/>
              </a:ext>
            </a:extLst>
          </p:cNvPr>
          <p:cNvSpPr>
            <a:spLocks noGrp="1"/>
          </p:cNvSpPr>
          <p:nvPr>
            <p:ph type="title" hasCustomPrompt="1"/>
          </p:nvPr>
        </p:nvSpPr>
        <p:spPr>
          <a:xfrm>
            <a:off x="609600" y="365760"/>
            <a:ext cx="10972800" cy="822960"/>
          </a:xfrm>
          <a:prstGeom prst="rect">
            <a:avLst/>
          </a:prstGeom>
        </p:spPr>
        <p:txBody>
          <a:bodyPr anchor="ctr">
            <a:normAutofit/>
          </a:bodyPr>
          <a:lstStyle>
            <a:lvl1pPr algn="ctr">
              <a:defRPr sz="3600" cap="none" baseline="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Tree>
    <p:extLst>
      <p:ext uri="{BB962C8B-B14F-4D97-AF65-F5344CB8AC3E}">
        <p14:creationId xmlns:p14="http://schemas.microsoft.com/office/powerpoint/2010/main" val="1563641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Slide Number Placeholder 3"/>
          <p:cNvSpPr>
            <a:spLocks noGrp="1"/>
          </p:cNvSpPr>
          <p:nvPr>
            <p:ph type="sldNum" sz="quarter" idx="11"/>
          </p:nvPr>
        </p:nvSpPr>
        <p:spPr>
          <a:xfrm>
            <a:off x="10931409" y="6356351"/>
            <a:ext cx="650991" cy="365125"/>
          </a:xfrm>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Tree>
    <p:extLst>
      <p:ext uri="{BB962C8B-B14F-4D97-AF65-F5344CB8AC3E}">
        <p14:creationId xmlns:p14="http://schemas.microsoft.com/office/powerpoint/2010/main" val="1793187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cap="none" baseline="0">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Content Placeholder 2"/>
          <p:cNvSpPr>
            <a:spLocks noGrp="1"/>
          </p:cNvSpPr>
          <p:nvPr>
            <p:ph idx="1"/>
          </p:nvPr>
        </p:nvSpPr>
        <p:spPr>
          <a:xfrm>
            <a:off x="1219200" y="1299457"/>
            <a:ext cx="9753600" cy="4114800"/>
          </a:xfrm>
          <a:prstGeom prst="rect">
            <a:avLst/>
          </a:prstGeom>
        </p:spPr>
        <p:txBody>
          <a:bodyPr anchor="ctr"/>
          <a:lstStyle>
            <a:lvl1pPr marL="0" indent="0" algn="l">
              <a:buNone/>
              <a:defRPr sz="2200" cap="none" baseline="0">
                <a:latin typeface="Iowan Old Style Roman" panose="02040602040506020204" pitchFamily="18" charset="77"/>
                <a:ea typeface="Noto Sans Disp" panose="020B0502040504020204" pitchFamily="34" charset="0"/>
                <a:cs typeface="Noto Sans Disp" panose="020B0502040504020204" pitchFamily="34" charset="0"/>
              </a:defRPr>
            </a:lvl1pPr>
            <a:lvl2pPr marL="457200" indent="0">
              <a:buNone/>
              <a:defRPr sz="2000">
                <a:latin typeface="Garamond"/>
                <a:cs typeface="Garamond"/>
              </a:defRPr>
            </a:lvl2pPr>
            <a:lvl3pPr marL="914400" indent="0">
              <a:buNone/>
              <a:defRPr sz="1800">
                <a:latin typeface="Garamond"/>
                <a:cs typeface="Garamond"/>
              </a:defRPr>
            </a:lvl3pPr>
            <a:lvl4pPr marL="1371600" indent="0">
              <a:buNone/>
              <a:defRPr sz="1600">
                <a:latin typeface="Garamond"/>
                <a:cs typeface="Garamond"/>
              </a:defRPr>
            </a:lvl4pPr>
            <a:lvl5pPr marL="1828800" indent="0">
              <a:buNone/>
              <a:defRPr sz="1400">
                <a:latin typeface="Garamond"/>
                <a:cs typeface="Garamond"/>
              </a:defRPr>
            </a:lvl5pPr>
          </a:lstStyle>
          <a:p>
            <a:pPr lvl="0"/>
            <a:r>
              <a:rPr lang="en-US"/>
              <a:t>Click to edit Master text styles</a:t>
            </a:r>
          </a:p>
        </p:txBody>
      </p:sp>
      <p:sp>
        <p:nvSpPr>
          <p:cNvPr id="6" name="Rectangle 5"/>
          <p:cNvSpPr/>
          <p:nvPr userDrawn="1"/>
        </p:nvSpPr>
        <p:spPr>
          <a:xfrm>
            <a:off x="609600" y="1192140"/>
            <a:ext cx="10972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cap="none" baseline="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8" name="TextBox 7"/>
          <p:cNvSpPr txBox="1"/>
          <p:nvPr userDrawn="1"/>
        </p:nvSpPr>
        <p:spPr>
          <a:xfrm>
            <a:off x="6773334" y="733778"/>
            <a:ext cx="184731" cy="369332"/>
          </a:xfrm>
          <a:prstGeom prst="rect">
            <a:avLst/>
          </a:prstGeom>
          <a:noFill/>
        </p:spPr>
        <p:txBody>
          <a:bodyPr wrap="none" rtlCol="0">
            <a:spAutoFit/>
          </a:bodyPr>
          <a:lstStyle/>
          <a:p>
            <a:endParaRPr lang="en-US" sz="1800" cap="none" baseline="0" dirty="0">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9" name="Title 24">
            <a:extLst>
              <a:ext uri="{FF2B5EF4-FFF2-40B4-BE49-F238E27FC236}">
                <a16:creationId xmlns:a16="http://schemas.microsoft.com/office/drawing/2014/main" id="{80B7FCE8-83D2-1A4E-B454-DB2310A9B3ED}"/>
              </a:ext>
            </a:extLst>
          </p:cNvPr>
          <p:cNvSpPr>
            <a:spLocks noGrp="1"/>
          </p:cNvSpPr>
          <p:nvPr>
            <p:ph type="title" hasCustomPrompt="1"/>
          </p:nvPr>
        </p:nvSpPr>
        <p:spPr>
          <a:xfrm>
            <a:off x="609600" y="365760"/>
            <a:ext cx="10972800" cy="822960"/>
          </a:xfrm>
          <a:prstGeom prst="rect">
            <a:avLst/>
          </a:prstGeom>
        </p:spPr>
        <p:txBody>
          <a:bodyPr anchor="ctr">
            <a:normAutofit/>
          </a:bodyPr>
          <a:lstStyle>
            <a:lvl1pPr algn="ctr">
              <a:defRPr sz="3600" cap="none" baseline="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Tree>
    <p:extLst>
      <p:ext uri="{BB962C8B-B14F-4D97-AF65-F5344CB8AC3E}">
        <p14:creationId xmlns:p14="http://schemas.microsoft.com/office/powerpoint/2010/main" val="457186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entered Text">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cap="none" baseline="0">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Content Placeholder 2"/>
          <p:cNvSpPr>
            <a:spLocks noGrp="1"/>
          </p:cNvSpPr>
          <p:nvPr>
            <p:ph idx="1"/>
          </p:nvPr>
        </p:nvSpPr>
        <p:spPr>
          <a:xfrm>
            <a:off x="1219200" y="2143759"/>
            <a:ext cx="9753600" cy="1788161"/>
          </a:xfrm>
          <a:prstGeom prst="rect">
            <a:avLst/>
          </a:prstGeom>
        </p:spPr>
        <p:txBody>
          <a:bodyPr anchor="ctr"/>
          <a:lstStyle>
            <a:lvl1pPr marL="0" indent="0" algn="ctr">
              <a:buNone/>
              <a:defRPr sz="2200" cap="none" baseline="0">
                <a:latin typeface="Iowan Old Style Roman" panose="02040602040506020204" pitchFamily="18" charset="77"/>
                <a:ea typeface="Noto Sans Disp" panose="020B0502040504020204" pitchFamily="34" charset="0"/>
                <a:cs typeface="Noto Sans Disp" panose="020B0502040504020204" pitchFamily="34" charset="0"/>
              </a:defRPr>
            </a:lvl1pPr>
            <a:lvl2pPr marL="457200" indent="0">
              <a:buNone/>
              <a:defRPr sz="2000">
                <a:latin typeface="Garamond"/>
                <a:cs typeface="Garamond"/>
              </a:defRPr>
            </a:lvl2pPr>
            <a:lvl3pPr marL="914400" indent="0">
              <a:buNone/>
              <a:defRPr sz="1800">
                <a:latin typeface="Garamond"/>
                <a:cs typeface="Garamond"/>
              </a:defRPr>
            </a:lvl3pPr>
            <a:lvl4pPr marL="1371600" indent="0">
              <a:buNone/>
              <a:defRPr sz="1600">
                <a:latin typeface="Garamond"/>
                <a:cs typeface="Garamond"/>
              </a:defRPr>
            </a:lvl4pPr>
            <a:lvl5pPr marL="1828800" indent="0">
              <a:buNone/>
              <a:defRPr sz="1400">
                <a:latin typeface="Garamond"/>
                <a:cs typeface="Garamond"/>
              </a:defRPr>
            </a:lvl5pPr>
          </a:lstStyle>
          <a:p>
            <a:pPr lvl="0"/>
            <a:r>
              <a:rPr lang="en-US"/>
              <a:t>Click to edit Master text styles</a:t>
            </a:r>
          </a:p>
        </p:txBody>
      </p:sp>
      <p:sp>
        <p:nvSpPr>
          <p:cNvPr id="8" name="TextBox 7"/>
          <p:cNvSpPr txBox="1"/>
          <p:nvPr userDrawn="1"/>
        </p:nvSpPr>
        <p:spPr>
          <a:xfrm>
            <a:off x="6773334" y="733778"/>
            <a:ext cx="184731" cy="369332"/>
          </a:xfrm>
          <a:prstGeom prst="rect">
            <a:avLst/>
          </a:prstGeom>
          <a:noFill/>
        </p:spPr>
        <p:txBody>
          <a:bodyPr wrap="none" rtlCol="0">
            <a:spAutoFit/>
          </a:bodyPr>
          <a:lstStyle/>
          <a:p>
            <a:endParaRPr lang="en-US" sz="1800" cap="none" baseline="0" dirty="0">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33840396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ide-by-Side: 4in (33%)">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latin typeface="Noto Sans Disp" panose="020B0502040504020204" pitchFamily="34" charset="0"/>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
        <p:nvSpPr>
          <p:cNvPr id="5" name="Title 1"/>
          <p:cNvSpPr>
            <a:spLocks noGrp="1"/>
          </p:cNvSpPr>
          <p:nvPr>
            <p:ph type="title" hasCustomPrompt="1"/>
          </p:nvPr>
        </p:nvSpPr>
        <p:spPr>
          <a:xfrm>
            <a:off x="609599" y="328675"/>
            <a:ext cx="3657600" cy="1097280"/>
          </a:xfrm>
          <a:prstGeom prst="rect">
            <a:avLst/>
          </a:prstGeom>
        </p:spPr>
        <p:txBody>
          <a:bodyPr anchor="b">
            <a:noAutofit/>
          </a:bodyPr>
          <a:lstStyle>
            <a:lvl1pPr algn="ctr">
              <a:defRPr sz="3600" b="0">
                <a:latin typeface="Avenir Book" panose="02000503020000020003" pitchFamily="2" charset="0"/>
                <a:ea typeface="Noto Sans Disp" panose="020B0502040504020204" pitchFamily="34" charset="0"/>
                <a:cs typeface="Noto Sans Disp" panose="020B0502040504020204" pitchFamily="34" charset="0"/>
              </a:defRPr>
            </a:lvl1pPr>
          </a:lstStyle>
          <a:p>
            <a:r>
              <a:rPr lang="x-none" dirty="0"/>
              <a:t>Title</a:t>
            </a:r>
            <a:endParaRPr lang="en-US" dirty="0"/>
          </a:p>
        </p:txBody>
      </p:sp>
      <p:sp>
        <p:nvSpPr>
          <p:cNvPr id="6" name="Content Placeholder 2"/>
          <p:cNvSpPr>
            <a:spLocks noGrp="1"/>
          </p:cNvSpPr>
          <p:nvPr>
            <p:ph idx="1"/>
          </p:nvPr>
        </p:nvSpPr>
        <p:spPr>
          <a:xfrm>
            <a:off x="609601" y="1575607"/>
            <a:ext cx="3657600" cy="4550557"/>
          </a:xfrm>
          <a:prstGeom prst="rect">
            <a:avLst/>
          </a:prstGeom>
        </p:spPr>
        <p:txBody>
          <a:bodyPr/>
          <a:lstStyle>
            <a:lvl1pPr>
              <a:defRPr sz="2200">
                <a:latin typeface="Iowan Old Style Roman" panose="02040602040506020204" pitchFamily="18" charset="77"/>
                <a:ea typeface="Noto Sans Disp" panose="020B0502040504020204" pitchFamily="34" charset="0"/>
                <a:cs typeface="Noto Sans Disp" panose="020B0502040504020204" pitchFamily="34" charset="0"/>
              </a:defRPr>
            </a:lvl1pPr>
            <a:lvl2pPr>
              <a:defRPr sz="2000">
                <a:latin typeface="Iowan Old Style Roman" panose="02040602040506020204" pitchFamily="18" charset="77"/>
                <a:ea typeface="Noto Sans Disp" panose="020B0502040504020204" pitchFamily="34" charset="0"/>
                <a:cs typeface="Noto Sans Disp" panose="020B0502040504020204" pitchFamily="34" charset="0"/>
              </a:defRPr>
            </a:lvl2pPr>
            <a:lvl3pPr>
              <a:defRPr sz="1800">
                <a:latin typeface="Iowan Old Style Roman" panose="02040602040506020204" pitchFamily="18" charset="77"/>
                <a:ea typeface="Noto Sans Disp" panose="020B0502040504020204" pitchFamily="34" charset="0"/>
                <a:cs typeface="Noto Sans Disp" panose="020B0502040504020204" pitchFamily="34" charset="0"/>
              </a:defRPr>
            </a:lvl3pPr>
            <a:lvl4pPr>
              <a:defRPr sz="1600">
                <a:latin typeface="Iowan Old Style Roman" panose="02040602040506020204" pitchFamily="18" charset="77"/>
                <a:ea typeface="Noto Sans Disp" panose="020B0502040504020204" pitchFamily="34" charset="0"/>
                <a:cs typeface="Noto Sans Disp" panose="020B0502040504020204" pitchFamily="34" charset="0"/>
              </a:defRPr>
            </a:lvl4pPr>
            <a:lvl5pPr>
              <a:defRPr sz="1400">
                <a:latin typeface="Iowan Old Style Roman" panose="02040602040506020204" pitchFamily="18" charset="77"/>
                <a:ea typeface="Noto Sans Disp" panose="020B0502040504020204" pitchFamily="34" charset="0"/>
                <a:cs typeface="Noto Sans Disp" panose="020B0502040504020204"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609599" y="1425955"/>
            <a:ext cx="36576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39365963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theme" Target="../theme/theme3.xml"/><Relationship Id="rId5" Type="http://schemas.openxmlformats.org/officeDocument/2006/relationships/slideLayout" Target="../slideLayouts/slideLayout31.xml"/><Relationship Id="rId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userDrawn="1"/>
        </p:nvSpPr>
        <p:spPr>
          <a:xfrm>
            <a:off x="0" y="6247312"/>
            <a:ext cx="12192000" cy="61264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b="0" i="0" dirty="0">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7" name="Rectangle 6"/>
          <p:cNvSpPr/>
          <p:nvPr/>
        </p:nvSpPr>
        <p:spPr>
          <a:xfrm>
            <a:off x="0" y="0"/>
            <a:ext cx="12192000" cy="301752"/>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b="0" i="0">
              <a:ln>
                <a:solidFill>
                  <a:srgbClr val="000000"/>
                </a:solid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12" name="Slide Number Placeholder 5"/>
          <p:cNvSpPr>
            <a:spLocks noGrp="1"/>
          </p:cNvSpPr>
          <p:nvPr>
            <p:ph type="sldNum" sz="quarter" idx="4"/>
          </p:nvPr>
        </p:nvSpPr>
        <p:spPr>
          <a:xfrm>
            <a:off x="10931409" y="6356351"/>
            <a:ext cx="650991" cy="365125"/>
          </a:xfrm>
          <a:prstGeom prst="rect">
            <a:avLst/>
          </a:prstGeom>
        </p:spPr>
        <p:txBody>
          <a:bodyPr anchor="ctr"/>
          <a:lstStyle>
            <a:lvl1pPr>
              <a:defRPr sz="1400" b="0" i="0">
                <a:solidFill>
                  <a:srgbClr val="FFFFFF"/>
                </a:solidFill>
                <a:latin typeface="Iowan Old Style Roman" panose="02040602040506020204" pitchFamily="18" charset="77"/>
                <a:ea typeface="Noto Sans Disp" panose="020B0502040504020204" pitchFamily="34" charset="0"/>
                <a:cs typeface="Noto Sans Disp" panose="020B0502040504020204" pitchFamily="34" charset="0"/>
              </a:defRPr>
            </a:lvl1pPr>
          </a:lstStyle>
          <a:p>
            <a:fld id="{2F4E2E3C-FF33-FC45-91A9-BDC48E1E835D}" type="slidenum">
              <a:rPr lang="en-US" smtClean="0"/>
              <a:pPr/>
              <a:t>‹#›</a:t>
            </a:fld>
            <a:endParaRPr lang="en-US" dirty="0"/>
          </a:p>
        </p:txBody>
      </p:sp>
    </p:spTree>
    <p:extLst>
      <p:ext uri="{BB962C8B-B14F-4D97-AF65-F5344CB8AC3E}">
        <p14:creationId xmlns:p14="http://schemas.microsoft.com/office/powerpoint/2010/main" val="1161467159"/>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704" r:id="rId3"/>
    <p:sldLayoutId id="2147483677" r:id="rId4"/>
    <p:sldLayoutId id="2147483679" r:id="rId5"/>
    <p:sldLayoutId id="2147483667" r:id="rId6"/>
    <p:sldLayoutId id="2147483680" r:id="rId7"/>
    <p:sldLayoutId id="2147483702" r:id="rId8"/>
    <p:sldLayoutId id="2147483684" r:id="rId9"/>
    <p:sldLayoutId id="2147483678" r:id="rId10"/>
    <p:sldLayoutId id="2147483681" r:id="rId11"/>
    <p:sldLayoutId id="2147483682" r:id="rId12"/>
    <p:sldLayoutId id="2147483683" r:id="rId13"/>
    <p:sldLayoutId id="2147483685" r:id="rId14"/>
    <p:sldLayoutId id="2147483686" r:id="rId15"/>
    <p:sldLayoutId id="2147483687" r:id="rId16"/>
    <p:sldLayoutId id="2147483688" r:id="rId17"/>
    <p:sldLayoutId id="2147483703" r:id="rId18"/>
    <p:sldLayoutId id="2147483695" r:id="rId19"/>
    <p:sldLayoutId id="2147483706" r:id="rId20"/>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1010598"/>
      </p:ext>
    </p:extLst>
  </p:cSld>
  <p:clrMap bg1="lt1" tx1="dk1" bg2="lt2" tx2="dk2" accent1="accent1" accent2="accent2" accent3="accent3" accent4="accent4" accent5="accent5" accent6="accent6" hlink="hlink" folHlink="folHlink"/>
  <p:sldLayoutIdLst>
    <p:sldLayoutId id="2147483649" r:id="rId1"/>
    <p:sldLayoutId id="2147483648" r:id="rId2"/>
    <p:sldLayoutId id="2147483651" r:id="rId3"/>
    <p:sldLayoutId id="2147483650" r:id="rId4"/>
    <p:sldLayoutId id="2147483652" r:id="rId5"/>
    <p:sldLayoutId id="2147483705" r:id="rId6"/>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AF836AE-7D0C-8C4F-AA0E-82D1FAD054D5}"/>
              </a:ext>
            </a:extLst>
          </p:cNvPr>
          <p:cNvSpPr/>
          <p:nvPr userDrawn="1"/>
        </p:nvSpPr>
        <p:spPr>
          <a:xfrm>
            <a:off x="0" y="0"/>
            <a:ext cx="612648" cy="6858000"/>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b="0" i="0" dirty="0">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3" name="Rectangle 2">
            <a:extLst>
              <a:ext uri="{FF2B5EF4-FFF2-40B4-BE49-F238E27FC236}">
                <a16:creationId xmlns:a16="http://schemas.microsoft.com/office/drawing/2014/main" id="{7B6D0AEF-1BE0-144F-A57F-0B936BFD203C}"/>
              </a:ext>
            </a:extLst>
          </p:cNvPr>
          <p:cNvSpPr/>
          <p:nvPr userDrawn="1"/>
        </p:nvSpPr>
        <p:spPr>
          <a:xfrm>
            <a:off x="11579352" y="0"/>
            <a:ext cx="612648" cy="6858000"/>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b="0" i="0" dirty="0">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266153042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audio" Target="../media/audio4.wav"/><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audio" Target="../media/audio5.wav"/></Relationships>
</file>

<file path=ppt/slides/_rels/slide19.xml.rels><?xml version="1.0" encoding="UTF-8" standalone="yes"?>
<Relationships xmlns="http://schemas.openxmlformats.org/package/2006/relationships"><Relationship Id="rId3" Type="http://schemas.openxmlformats.org/officeDocument/2006/relationships/audio" Target="../media/audio6.wav"/><Relationship Id="rId2" Type="http://schemas.openxmlformats.org/officeDocument/2006/relationships/notesSlide" Target="../notesSlides/notesSlide18.xml"/><Relationship Id="rId1" Type="http://schemas.openxmlformats.org/officeDocument/2006/relationships/slideLayout" Target="../slideLayouts/slideLayout9.xml"/><Relationship Id="rId5" Type="http://schemas.openxmlformats.org/officeDocument/2006/relationships/audio" Target="../media/audio8.wav"/><Relationship Id="rId4" Type="http://schemas.openxmlformats.org/officeDocument/2006/relationships/audio" Target="../media/audio7.wav"/></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audio" Target="../media/audio9.wav"/><Relationship Id="rId2" Type="http://schemas.openxmlformats.org/officeDocument/2006/relationships/notesSlide" Target="../notesSlides/notesSlide19.xml"/><Relationship Id="rId1" Type="http://schemas.openxmlformats.org/officeDocument/2006/relationships/slideLayout" Target="../slideLayouts/slideLayout9.xml"/><Relationship Id="rId4" Type="http://schemas.openxmlformats.org/officeDocument/2006/relationships/audio" Target="../media/audio10.wav"/></Relationships>
</file>

<file path=ppt/slides/_rels/slide21.xml.rels><?xml version="1.0" encoding="UTF-8" standalone="yes"?>
<Relationships xmlns="http://schemas.openxmlformats.org/package/2006/relationships"><Relationship Id="rId3" Type="http://schemas.openxmlformats.org/officeDocument/2006/relationships/audio" Target="../media/audio11.wav"/><Relationship Id="rId2" Type="http://schemas.openxmlformats.org/officeDocument/2006/relationships/notesSlide" Target="../notesSlides/notesSlide20.xml"/><Relationship Id="rId1" Type="http://schemas.openxmlformats.org/officeDocument/2006/relationships/slideLayout" Target="../slideLayouts/slideLayout9.xml"/><Relationship Id="rId4" Type="http://schemas.openxmlformats.org/officeDocument/2006/relationships/audio" Target="../media/audio12.wav"/></Relationships>
</file>

<file path=ppt/slides/_rels/slide22.xml.rels><?xml version="1.0" encoding="UTF-8" standalone="yes"?>
<Relationships xmlns="http://schemas.openxmlformats.org/package/2006/relationships"><Relationship Id="rId3" Type="http://schemas.openxmlformats.org/officeDocument/2006/relationships/audio" Target="../media/audio13.wav"/><Relationship Id="rId2" Type="http://schemas.openxmlformats.org/officeDocument/2006/relationships/notesSlide" Target="../notesSlides/notesSlide21.xml"/><Relationship Id="rId1" Type="http://schemas.openxmlformats.org/officeDocument/2006/relationships/slideLayout" Target="../slideLayouts/slideLayout9.xml"/><Relationship Id="rId4" Type="http://schemas.openxmlformats.org/officeDocument/2006/relationships/audio" Target="../media/audio14.wav"/></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8" Type="http://schemas.openxmlformats.org/officeDocument/2006/relationships/hyperlink" Target="https://doi.org/10.1215/00031283-2006-016" TargetMode="External"/><Relationship Id="rId3" Type="http://schemas.openxmlformats.org/officeDocument/2006/relationships/hyperlink" Target="https://doi.org/10.1215/00031283-8620501" TargetMode="External"/><Relationship Id="rId7" Type="http://schemas.openxmlformats.org/officeDocument/2006/relationships/hyperlink" Target="https://doi.org/10.1017/9781316678381.002" TargetMode="External"/><Relationship Id="rId2" Type="http://schemas.openxmlformats.org/officeDocument/2006/relationships/hyperlink" Target="https://doi.org/10.5334/labphon.224" TargetMode="External"/><Relationship Id="rId1" Type="http://schemas.openxmlformats.org/officeDocument/2006/relationships/slideLayout" Target="../slideLayouts/slideLayout4.xml"/><Relationship Id="rId6" Type="http://schemas.openxmlformats.org/officeDocument/2006/relationships/hyperlink" Target="https://doi.org/10.1177/0261927X99018001005" TargetMode="External"/><Relationship Id="rId5" Type="http://schemas.openxmlformats.org/officeDocument/2006/relationships/hyperlink" Target="https://doi.org/DOI:%2010.1215/00031283-4295277" TargetMode="External"/><Relationship Id="rId4" Type="http://schemas.openxmlformats.org/officeDocument/2006/relationships/hyperlink" Target="https://doi.org/10.1215/00031283-1958345" TargetMode="External"/><Relationship Id="rId9" Type="http://schemas.openxmlformats.org/officeDocument/2006/relationships/hyperlink" Target="https://hdl.handle.net/10724/37876"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audio" Target="../media/audio15.wav"/><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audio" Target="../media/audio16.wav"/><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audio" Target="../media/audio17.wav"/><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audio" Target="../media/audio18.wav"/><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audio" Target="../media/audio19.wav"/><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audio" Target="../media/audio20.wav"/><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audio" Target="../media/audio21.wav"/><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audio" Target="../media/audio22.wav"/><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13" Type="http://schemas.openxmlformats.org/officeDocument/2006/relationships/audio" Target="../media/audio3.wav"/><Relationship Id="rId3" Type="http://schemas.microsoft.com/office/2007/relationships/media" Target="../media/media2.wav"/><Relationship Id="rId7" Type="http://schemas.openxmlformats.org/officeDocument/2006/relationships/slideLayout" Target="../slideLayouts/slideLayout10.xml"/><Relationship Id="rId12" Type="http://schemas.openxmlformats.org/officeDocument/2006/relationships/image" Target="../media/image2.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11" Type="http://schemas.openxmlformats.org/officeDocument/2006/relationships/audio" Target="../media/audio2.wav"/><Relationship Id="rId5" Type="http://schemas.microsoft.com/office/2007/relationships/media" Target="../media/media3.wav"/><Relationship Id="rId15" Type="http://schemas.openxmlformats.org/officeDocument/2006/relationships/image" Target="../media/image4.png"/><Relationship Id="rId10" Type="http://schemas.openxmlformats.org/officeDocument/2006/relationships/image" Target="../media/image1.png"/><Relationship Id="rId4" Type="http://schemas.openxmlformats.org/officeDocument/2006/relationships/audio" Target="../media/media2.wav"/><Relationship Id="rId9" Type="http://schemas.openxmlformats.org/officeDocument/2006/relationships/audio" Target="../media/audio1.wav"/><Relationship Id="rId1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0EDBB0-051A-3D4D-847D-6F92C5BF1FFC}"/>
              </a:ext>
            </a:extLst>
          </p:cNvPr>
          <p:cNvSpPr>
            <a:spLocks noGrp="1"/>
          </p:cNvSpPr>
          <p:nvPr>
            <p:ph type="body" sz="quarter" idx="12"/>
          </p:nvPr>
        </p:nvSpPr>
        <p:spPr>
          <a:xfrm>
            <a:off x="836035" y="842508"/>
            <a:ext cx="10519929" cy="1343137"/>
          </a:xfrm>
        </p:spPr>
        <p:txBody>
          <a:bodyPr>
            <a:normAutofit/>
          </a:bodyPr>
          <a:lstStyle/>
          <a:p>
            <a:r>
              <a:rPr lang="en-US" dirty="0"/>
              <a:t>Utahns sound Utahn </a:t>
            </a:r>
            <a:br>
              <a:rPr lang="en-US" dirty="0"/>
            </a:br>
            <a:r>
              <a:rPr lang="en-US" dirty="0"/>
              <a:t>when they avoid sounding Utahn</a:t>
            </a:r>
          </a:p>
        </p:txBody>
      </p:sp>
      <p:sp>
        <p:nvSpPr>
          <p:cNvPr id="3" name="Content Placeholder 2">
            <a:extLst>
              <a:ext uri="{FF2B5EF4-FFF2-40B4-BE49-F238E27FC236}">
                <a16:creationId xmlns:a16="http://schemas.microsoft.com/office/drawing/2014/main" id="{71AA11E8-379E-7EBC-7DDF-DC6894B6BB9D}"/>
              </a:ext>
            </a:extLst>
          </p:cNvPr>
          <p:cNvSpPr>
            <a:spLocks noGrp="1"/>
          </p:cNvSpPr>
          <p:nvPr>
            <p:ph sz="quarter" idx="15"/>
          </p:nvPr>
        </p:nvSpPr>
        <p:spPr/>
        <p:txBody>
          <a:bodyPr/>
          <a:lstStyle/>
          <a:p>
            <a:r>
              <a:rPr lang="en-US" dirty="0"/>
              <a:t>97</a:t>
            </a:r>
            <a:r>
              <a:rPr lang="en-US" baseline="30000" dirty="0"/>
              <a:t>th</a:t>
            </a:r>
            <a:r>
              <a:rPr lang="en-US" dirty="0"/>
              <a:t> Annual Meeting of the Linguistics Society of America</a:t>
            </a:r>
          </a:p>
          <a:p>
            <a:r>
              <a:rPr lang="en-US" dirty="0"/>
              <a:t>January 6, 2023</a:t>
            </a:r>
          </a:p>
          <a:p>
            <a:r>
              <a:rPr lang="en-US" dirty="0"/>
              <a:t>Denver, CO</a:t>
            </a:r>
          </a:p>
        </p:txBody>
      </p:sp>
      <p:sp>
        <p:nvSpPr>
          <p:cNvPr id="4" name="Content Placeholder 3">
            <a:extLst>
              <a:ext uri="{FF2B5EF4-FFF2-40B4-BE49-F238E27FC236}">
                <a16:creationId xmlns:a16="http://schemas.microsoft.com/office/drawing/2014/main" id="{CF741BE3-6714-A4AB-DC3D-D15DB0E11757}"/>
              </a:ext>
            </a:extLst>
          </p:cNvPr>
          <p:cNvSpPr>
            <a:spLocks noGrp="1"/>
          </p:cNvSpPr>
          <p:nvPr>
            <p:ph sz="quarter" idx="16"/>
          </p:nvPr>
        </p:nvSpPr>
        <p:spPr/>
        <p:txBody>
          <a:bodyPr/>
          <a:lstStyle/>
          <a:p>
            <a:r>
              <a:rPr lang="en-US" sz="2400" dirty="0"/>
              <a:t>Joseph A. Stanley</a:t>
            </a:r>
          </a:p>
          <a:p>
            <a:r>
              <a:rPr lang="en-US" i="1" dirty="0"/>
              <a:t>Brigham Young University</a:t>
            </a:r>
            <a:endParaRPr lang="en-US" dirty="0"/>
          </a:p>
          <a:p>
            <a:r>
              <a:rPr lang="en-US" dirty="0" err="1"/>
              <a:t>joeystanley.com</a:t>
            </a:r>
            <a:endParaRPr lang="en-US" dirty="0"/>
          </a:p>
          <a:p>
            <a:r>
              <a:rPr lang="en-US" dirty="0"/>
              <a:t>@</a:t>
            </a:r>
            <a:r>
              <a:rPr lang="en-US" dirty="0" err="1"/>
              <a:t>joey_stan</a:t>
            </a:r>
            <a:endParaRPr lang="en-US" dirty="0"/>
          </a:p>
        </p:txBody>
      </p:sp>
      <p:sp>
        <p:nvSpPr>
          <p:cNvPr id="5" name="Rectangle 4">
            <a:extLst>
              <a:ext uri="{FF2B5EF4-FFF2-40B4-BE49-F238E27FC236}">
                <a16:creationId xmlns:a16="http://schemas.microsoft.com/office/drawing/2014/main" id="{134C828F-DAAD-8088-B892-A394537245B7}"/>
              </a:ext>
            </a:extLst>
          </p:cNvPr>
          <p:cNvSpPr/>
          <p:nvPr/>
        </p:nvSpPr>
        <p:spPr>
          <a:xfrm>
            <a:off x="3657598" y="4097003"/>
            <a:ext cx="4876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sz="1800">
              <a:ln>
                <a:no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6" name="Rectangle 5">
            <a:extLst>
              <a:ext uri="{FF2B5EF4-FFF2-40B4-BE49-F238E27FC236}">
                <a16:creationId xmlns:a16="http://schemas.microsoft.com/office/drawing/2014/main" id="{5F4E74AB-53ED-0112-B6EB-0E34767CFAB9}"/>
              </a:ext>
            </a:extLst>
          </p:cNvPr>
          <p:cNvSpPr/>
          <p:nvPr/>
        </p:nvSpPr>
        <p:spPr>
          <a:xfrm>
            <a:off x="3657598" y="2176501"/>
            <a:ext cx="4876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sz="1800">
              <a:ln>
                <a:no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3960886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A20A0A7-22A2-0567-5D74-9B68DF784277}"/>
              </a:ext>
            </a:extLst>
          </p:cNvPr>
          <p:cNvPicPr>
            <a:picLocks noChangeAspect="1"/>
          </p:cNvPicPr>
          <p:nvPr/>
        </p:nvPicPr>
        <p:blipFill rotWithShape="1">
          <a:blip r:embed="rId3"/>
          <a:srcRect l="-290" r="32319"/>
          <a:stretch/>
        </p:blipFill>
        <p:spPr>
          <a:xfrm>
            <a:off x="1976336" y="0"/>
            <a:ext cx="8239328" cy="6858000"/>
          </a:xfrm>
          <a:prstGeom prst="rect">
            <a:avLst/>
          </a:prstGeom>
        </p:spPr>
      </p:pic>
    </p:spTree>
    <p:extLst>
      <p:ext uri="{BB962C8B-B14F-4D97-AF65-F5344CB8AC3E}">
        <p14:creationId xmlns:p14="http://schemas.microsoft.com/office/powerpoint/2010/main" val="604808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C0DD4D8-12AB-FF46-8614-F2C2132AAEA8}"/>
              </a:ext>
            </a:extLst>
          </p:cNvPr>
          <p:cNvPicPr>
            <a:picLocks noChangeAspect="1"/>
          </p:cNvPicPr>
          <p:nvPr/>
        </p:nvPicPr>
        <p:blipFill>
          <a:blip r:embed="rId3"/>
          <a:srcRect/>
          <a:stretch/>
        </p:blipFill>
        <p:spPr>
          <a:xfrm>
            <a:off x="6351" y="0"/>
            <a:ext cx="12185647" cy="6861573"/>
          </a:xfrm>
          <a:prstGeom prst="rect">
            <a:avLst/>
          </a:prstGeom>
        </p:spPr>
      </p:pic>
      <p:sp>
        <p:nvSpPr>
          <p:cNvPr id="8" name="TextBox 7">
            <a:extLst>
              <a:ext uri="{FF2B5EF4-FFF2-40B4-BE49-F238E27FC236}">
                <a16:creationId xmlns:a16="http://schemas.microsoft.com/office/drawing/2014/main" id="{016BC868-6768-C8D5-DF50-FC9E31CBF64B}"/>
              </a:ext>
            </a:extLst>
          </p:cNvPr>
          <p:cNvSpPr txBox="1"/>
          <p:nvPr/>
        </p:nvSpPr>
        <p:spPr>
          <a:xfrm>
            <a:off x="5426414" y="1760706"/>
            <a:ext cx="1702342" cy="523220"/>
          </a:xfrm>
          <a:prstGeom prst="rect">
            <a:avLst/>
          </a:prstGeom>
          <a:noFill/>
        </p:spPr>
        <p:txBody>
          <a:bodyPr wrap="square" rtlCol="0">
            <a:spAutoFit/>
          </a:bodyPr>
          <a:lstStyle/>
          <a:p>
            <a:r>
              <a:rPr lang="en-US" sz="1400" dirty="0">
                <a:latin typeface="Noto Sans" panose="020B0502040504020204" pitchFamily="34" charset="0"/>
                <a:ea typeface="Noto Sans" panose="020B0502040504020204" pitchFamily="34" charset="0"/>
                <a:cs typeface="Noto Sans" panose="020B0502040504020204" pitchFamily="34" charset="0"/>
              </a:rPr>
              <a:t>This checks out (cf. Stanley 2022)</a:t>
            </a:r>
          </a:p>
        </p:txBody>
      </p:sp>
      <p:sp>
        <p:nvSpPr>
          <p:cNvPr id="9" name="Arc 8">
            <a:extLst>
              <a:ext uri="{FF2B5EF4-FFF2-40B4-BE49-F238E27FC236}">
                <a16:creationId xmlns:a16="http://schemas.microsoft.com/office/drawing/2014/main" id="{7F902DEE-46DC-6527-C478-2718058CEA87}"/>
              </a:ext>
            </a:extLst>
          </p:cNvPr>
          <p:cNvSpPr/>
          <p:nvPr/>
        </p:nvSpPr>
        <p:spPr>
          <a:xfrm>
            <a:off x="3501957" y="1498060"/>
            <a:ext cx="2412460" cy="1293778"/>
          </a:xfrm>
          <a:prstGeom prst="arc">
            <a:avLst>
              <a:gd name="adj1" fmla="val 16200000"/>
              <a:gd name="adj2" fmla="val 20350287"/>
            </a:avLst>
          </a:prstGeom>
          <a:ln>
            <a:solidFill>
              <a:schemeClr val="bg1">
                <a:lumMod val="50000"/>
              </a:schemeClr>
            </a:solidFill>
            <a:head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3343698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C7CA0EA-D8B5-BDE3-DCC6-B5E1566D13C0}"/>
              </a:ext>
            </a:extLst>
          </p:cNvPr>
          <p:cNvPicPr>
            <a:picLocks noChangeAspect="1"/>
          </p:cNvPicPr>
          <p:nvPr/>
        </p:nvPicPr>
        <p:blipFill rotWithShape="1">
          <a:blip r:embed="rId3"/>
          <a:srcRect l="-290" r="32319"/>
          <a:stretch/>
        </p:blipFill>
        <p:spPr>
          <a:xfrm>
            <a:off x="1976336" y="0"/>
            <a:ext cx="8239328" cy="6858000"/>
          </a:xfrm>
          <a:prstGeom prst="rect">
            <a:avLst/>
          </a:prstGeom>
        </p:spPr>
      </p:pic>
    </p:spTree>
    <p:extLst>
      <p:ext uri="{BB962C8B-B14F-4D97-AF65-F5344CB8AC3E}">
        <p14:creationId xmlns:p14="http://schemas.microsoft.com/office/powerpoint/2010/main" val="1560111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8865FD-6F69-E953-BFD9-13272D9CA399}"/>
              </a:ext>
            </a:extLst>
          </p:cNvPr>
          <p:cNvPicPr>
            <a:picLocks noChangeAspect="1"/>
          </p:cNvPicPr>
          <p:nvPr/>
        </p:nvPicPr>
        <p:blipFill rotWithShape="1">
          <a:blip r:embed="rId3"/>
          <a:srcRect l="-289" r="-289"/>
          <a:stretch/>
        </p:blipFill>
        <p:spPr>
          <a:xfrm>
            <a:off x="0" y="0"/>
            <a:ext cx="12192000" cy="6858000"/>
          </a:xfrm>
          <a:prstGeom prst="rect">
            <a:avLst/>
          </a:prstGeom>
        </p:spPr>
      </p:pic>
    </p:spTree>
    <p:extLst>
      <p:ext uri="{BB962C8B-B14F-4D97-AF65-F5344CB8AC3E}">
        <p14:creationId xmlns:p14="http://schemas.microsoft.com/office/powerpoint/2010/main" val="24511706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2402B6-1BF3-F74E-40C6-2843651C4C7B}"/>
              </a:ext>
            </a:extLst>
          </p:cNvPr>
          <p:cNvSpPr>
            <a:spLocks noGrp="1"/>
          </p:cNvSpPr>
          <p:nvPr>
            <p:ph type="sldNum" sz="quarter" idx="11"/>
          </p:nvPr>
        </p:nvSpPr>
        <p:spPr/>
        <p:txBody>
          <a:bodyPr/>
          <a:lstStyle/>
          <a:p>
            <a:fld id="{2F4E2E3C-FF33-FC45-91A9-BDC48E1E835D}" type="slidenum">
              <a:rPr lang="en-US" smtClean="0"/>
              <a:pPr/>
              <a:t>14</a:t>
            </a:fld>
            <a:endParaRPr lang="en-US" dirty="0"/>
          </a:p>
        </p:txBody>
      </p:sp>
      <p:sp>
        <p:nvSpPr>
          <p:cNvPr id="3" name="Content Placeholder 2">
            <a:extLst>
              <a:ext uri="{FF2B5EF4-FFF2-40B4-BE49-F238E27FC236}">
                <a16:creationId xmlns:a16="http://schemas.microsoft.com/office/drawing/2014/main" id="{3730FACE-F333-6A78-B84F-CE529CDA0934}"/>
              </a:ext>
            </a:extLst>
          </p:cNvPr>
          <p:cNvSpPr>
            <a:spLocks noGrp="1"/>
          </p:cNvSpPr>
          <p:nvPr>
            <p:ph idx="1"/>
          </p:nvPr>
        </p:nvSpPr>
        <p:spPr/>
        <p:txBody>
          <a:bodyPr/>
          <a:lstStyle/>
          <a:p>
            <a:r>
              <a:rPr lang="en-US" dirty="0"/>
              <a:t>Also posted it to Idaho-, Montana-, and Wyoming-based subreddits.</a:t>
            </a:r>
          </a:p>
          <a:p>
            <a:pPr lvl="1"/>
            <a:r>
              <a:rPr lang="en-US" dirty="0"/>
              <a:t>Same questions and a similar wordlist, though not identical.</a:t>
            </a:r>
          </a:p>
          <a:p>
            <a:pPr lvl="1"/>
            <a:r>
              <a:rPr lang="en-US" dirty="0"/>
              <a:t>162 people across the three states</a:t>
            </a:r>
          </a:p>
          <a:p>
            <a:pPr marL="457200" lvl="1" indent="0">
              <a:buNone/>
            </a:pPr>
            <a:endParaRPr lang="en-US" dirty="0"/>
          </a:p>
          <a:p>
            <a:r>
              <a:rPr lang="en-US" dirty="0"/>
              <a:t>Also posted it to r/</a:t>
            </a:r>
            <a:r>
              <a:rPr lang="en-US" dirty="0" err="1"/>
              <a:t>SampleSize</a:t>
            </a:r>
            <a:endParaRPr lang="en-US" dirty="0"/>
          </a:p>
          <a:p>
            <a:pPr lvl="1"/>
            <a:r>
              <a:rPr lang="en-US" dirty="0"/>
              <a:t>Same wordlist; abbreviated questionnaire</a:t>
            </a:r>
          </a:p>
          <a:p>
            <a:pPr lvl="1"/>
            <a:r>
              <a:rPr lang="en-US" dirty="0"/>
              <a:t>31 people </a:t>
            </a:r>
          </a:p>
        </p:txBody>
      </p:sp>
      <p:sp>
        <p:nvSpPr>
          <p:cNvPr id="4" name="Title 3">
            <a:extLst>
              <a:ext uri="{FF2B5EF4-FFF2-40B4-BE49-F238E27FC236}">
                <a16:creationId xmlns:a16="http://schemas.microsoft.com/office/drawing/2014/main" id="{6AA1BC82-C3CA-0273-2FC2-A9AC684CF86E}"/>
              </a:ext>
            </a:extLst>
          </p:cNvPr>
          <p:cNvSpPr>
            <a:spLocks noGrp="1"/>
          </p:cNvSpPr>
          <p:nvPr>
            <p:ph type="title"/>
          </p:nvPr>
        </p:nvSpPr>
        <p:spPr/>
        <p:txBody>
          <a:bodyPr/>
          <a:lstStyle/>
          <a:p>
            <a:r>
              <a:rPr lang="en-US" dirty="0"/>
              <a:t>Control Group</a:t>
            </a:r>
          </a:p>
        </p:txBody>
      </p:sp>
    </p:spTree>
    <p:extLst>
      <p:ext uri="{BB962C8B-B14F-4D97-AF65-F5344CB8AC3E}">
        <p14:creationId xmlns:p14="http://schemas.microsoft.com/office/powerpoint/2010/main" val="20897012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37A25DF-56F9-6C9A-537A-807919AF5193}"/>
              </a:ext>
            </a:extLst>
          </p:cNvPr>
          <p:cNvPicPr>
            <a:picLocks noChangeAspect="1"/>
          </p:cNvPicPr>
          <p:nvPr/>
        </p:nvPicPr>
        <p:blipFill>
          <a:blip r:embed="rId3"/>
          <a:srcRect/>
          <a:stretch/>
        </p:blipFill>
        <p:spPr>
          <a:xfrm>
            <a:off x="6351" y="0"/>
            <a:ext cx="12185647" cy="6861574"/>
          </a:xfrm>
          <a:prstGeom prst="rect">
            <a:avLst/>
          </a:prstGeom>
        </p:spPr>
      </p:pic>
      <p:sp>
        <p:nvSpPr>
          <p:cNvPr id="9" name="Rectangle 8">
            <a:extLst>
              <a:ext uri="{FF2B5EF4-FFF2-40B4-BE49-F238E27FC236}">
                <a16:creationId xmlns:a16="http://schemas.microsoft.com/office/drawing/2014/main" id="{C6204D3D-0868-D412-3D34-44354E146B6F}"/>
              </a:ext>
            </a:extLst>
          </p:cNvPr>
          <p:cNvSpPr/>
          <p:nvPr/>
        </p:nvSpPr>
        <p:spPr>
          <a:xfrm>
            <a:off x="2412195" y="5142270"/>
            <a:ext cx="583395" cy="1179871"/>
          </a:xfrm>
          <a:prstGeom prst="rect">
            <a:avLst/>
          </a:prstGeom>
          <a:solidFill>
            <a:schemeClr val="bg1">
              <a:lumMod val="7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dirty="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style</a:t>
            </a:r>
            <a:endParaRPr lang="en-US" sz="1400" dirty="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endParaRPr>
          </a:p>
          <a:p>
            <a:pPr algn="ctr"/>
            <a:r>
              <a:rPr lang="en-US" sz="1000" dirty="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effects</a:t>
            </a:r>
          </a:p>
        </p:txBody>
      </p:sp>
      <p:sp>
        <p:nvSpPr>
          <p:cNvPr id="10" name="TextBox 9">
            <a:extLst>
              <a:ext uri="{FF2B5EF4-FFF2-40B4-BE49-F238E27FC236}">
                <a16:creationId xmlns:a16="http://schemas.microsoft.com/office/drawing/2014/main" id="{52C482CB-D7AE-08FA-0D77-BB7F123DD437}"/>
              </a:ext>
            </a:extLst>
          </p:cNvPr>
          <p:cNvSpPr txBox="1"/>
          <p:nvPr/>
        </p:nvSpPr>
        <p:spPr>
          <a:xfrm>
            <a:off x="2465982" y="4381672"/>
            <a:ext cx="475819" cy="523220"/>
          </a:xfrm>
          <a:prstGeom prst="rect">
            <a:avLst/>
          </a:prstGeom>
          <a:noFill/>
        </p:spPr>
        <p:txBody>
          <a:bodyPr wrap="square" rtlCol="0">
            <a:spAutoFit/>
          </a:bodyPr>
          <a:lstStyle/>
          <a:p>
            <a:pPr algn="ctr"/>
            <a:r>
              <a:rPr lang="en-US" sz="2800" dirty="0">
                <a:latin typeface="Noto Sans" panose="020B0502040504020204" pitchFamily="34" charset="0"/>
                <a:ea typeface="Noto Sans" panose="020B0502040504020204" pitchFamily="34" charset="0"/>
                <a:cs typeface="Noto Sans" panose="020B0502040504020204" pitchFamily="34" charset="0"/>
              </a:rPr>
              <a:t>?</a:t>
            </a:r>
          </a:p>
        </p:txBody>
      </p:sp>
    </p:spTree>
    <p:extLst>
      <p:ext uri="{BB962C8B-B14F-4D97-AF65-F5344CB8AC3E}">
        <p14:creationId xmlns:p14="http://schemas.microsoft.com/office/powerpoint/2010/main" val="2228398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6438134-CEA0-ADB7-DFA9-8387A9DA0E94}"/>
              </a:ext>
            </a:extLst>
          </p:cNvPr>
          <p:cNvSpPr>
            <a:spLocks noGrp="1"/>
          </p:cNvSpPr>
          <p:nvPr>
            <p:ph type="body" sz="quarter" idx="12"/>
          </p:nvPr>
        </p:nvSpPr>
        <p:spPr/>
        <p:txBody>
          <a:bodyPr>
            <a:normAutofit lnSpcReduction="10000"/>
          </a:bodyPr>
          <a:lstStyle/>
          <a:p>
            <a:r>
              <a:rPr lang="en-US" dirty="0"/>
              <a:t>The Story of MOUNTAIN</a:t>
            </a:r>
          </a:p>
        </p:txBody>
      </p:sp>
    </p:spTree>
    <p:extLst>
      <p:ext uri="{BB962C8B-B14F-4D97-AF65-F5344CB8AC3E}">
        <p14:creationId xmlns:p14="http://schemas.microsoft.com/office/powerpoint/2010/main" val="32999318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639177-B238-8E37-B0D2-EB57F06C200A}"/>
              </a:ext>
            </a:extLst>
          </p:cNvPr>
          <p:cNvSpPr>
            <a:spLocks noGrp="1"/>
          </p:cNvSpPr>
          <p:nvPr>
            <p:ph type="sldNum" sz="quarter" idx="11"/>
          </p:nvPr>
        </p:nvSpPr>
        <p:spPr/>
        <p:txBody>
          <a:bodyPr/>
          <a:lstStyle/>
          <a:p>
            <a:fld id="{2F4E2E3C-FF33-FC45-91A9-BDC48E1E835D}" type="slidenum">
              <a:rPr lang="en-US" smtClean="0"/>
              <a:pPr/>
              <a:t>17</a:t>
            </a:fld>
            <a:endParaRPr lang="en-US" dirty="0"/>
          </a:p>
        </p:txBody>
      </p:sp>
      <p:sp>
        <p:nvSpPr>
          <p:cNvPr id="5" name="Title 4">
            <a:extLst>
              <a:ext uri="{FF2B5EF4-FFF2-40B4-BE49-F238E27FC236}">
                <a16:creationId xmlns:a16="http://schemas.microsoft.com/office/drawing/2014/main" id="{A04C9A5E-B048-01A2-8EB0-A81D25BCD230}"/>
              </a:ext>
            </a:extLst>
          </p:cNvPr>
          <p:cNvSpPr>
            <a:spLocks noGrp="1"/>
          </p:cNvSpPr>
          <p:nvPr>
            <p:ph type="title"/>
          </p:nvPr>
        </p:nvSpPr>
        <p:spPr/>
        <p:txBody>
          <a:bodyPr/>
          <a:lstStyle/>
          <a:p>
            <a:r>
              <a:rPr lang="en-US" dirty="0"/>
              <a:t>The Story</a:t>
            </a:r>
          </a:p>
        </p:txBody>
      </p:sp>
      <p:sp>
        <p:nvSpPr>
          <p:cNvPr id="3" name="Content Placeholder 2">
            <a:extLst>
              <a:ext uri="{FF2B5EF4-FFF2-40B4-BE49-F238E27FC236}">
                <a16:creationId xmlns:a16="http://schemas.microsoft.com/office/drawing/2014/main" id="{6A2FE465-9BC5-2914-1FAC-DCC8FEF2BCE5}"/>
              </a:ext>
            </a:extLst>
          </p:cNvPr>
          <p:cNvSpPr>
            <a:spLocks noGrp="1"/>
          </p:cNvSpPr>
          <p:nvPr>
            <p:ph idx="1"/>
          </p:nvPr>
        </p:nvSpPr>
        <p:spPr/>
        <p:txBody>
          <a:bodyPr/>
          <a:lstStyle/>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a:t>
            </a:r>
            <a:r>
              <a:rPr lang="en-US" dirty="0"/>
              <a:t> develops.</a:t>
            </a:r>
          </a:p>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 </a:t>
            </a:r>
            <a:r>
              <a:rPr lang="en-US" dirty="0"/>
              <a:t>is stigmatized</a:t>
            </a:r>
          </a:p>
          <a:p>
            <a:pPr marL="293688" indent="-284163">
              <a:buFont typeface="+mj-lt"/>
              <a:buAutoNum type="arabicPeriod"/>
            </a:pPr>
            <a:r>
              <a:rPr lang="en-US" dirty="0"/>
              <a:t> </a:t>
            </a:r>
            <a:r>
              <a:rPr lang="en-US" dirty="0">
                <a:solidFill>
                  <a:srgbClr val="8DA0CB"/>
                </a:solidFill>
              </a:rPr>
              <a:t>Hyperarticulated [</a:t>
            </a:r>
            <a:r>
              <a:rPr lang="en-US" dirty="0" err="1">
                <a:solidFill>
                  <a:srgbClr val="8DA0CB"/>
                </a:solidFill>
              </a:rPr>
              <a:t>tʰɨn</a:t>
            </a:r>
            <a:r>
              <a:rPr lang="en-US" dirty="0">
                <a:solidFill>
                  <a:srgbClr val="8DA0CB"/>
                </a:solidFill>
              </a:rPr>
              <a:t>] </a:t>
            </a:r>
            <a:r>
              <a:rPr lang="en-US" dirty="0"/>
              <a:t>is</a:t>
            </a:r>
            <a:br>
              <a:rPr lang="en-US" dirty="0"/>
            </a:br>
            <a:r>
              <a:rPr lang="en-US" dirty="0"/>
              <a:t> correct and glottal stops</a:t>
            </a:r>
            <a:br>
              <a:rPr lang="en-US" dirty="0"/>
            </a:br>
            <a:r>
              <a:rPr lang="en-US" dirty="0"/>
              <a:t> are bad</a:t>
            </a:r>
          </a:p>
          <a:p>
            <a:pPr marL="293688" indent="-284163">
              <a:buFont typeface="+mj-lt"/>
              <a:buAutoNum type="arabicPeriod"/>
            </a:pPr>
            <a:r>
              <a:rPr lang="en-US" dirty="0"/>
              <a:t> Utah has no accent</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 Utahn</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a:t>
            </a:r>
            <a:br>
              <a:rPr lang="en-US" dirty="0"/>
            </a:br>
            <a:r>
              <a:rPr lang="en-US" dirty="0"/>
              <a:t> stigmatized</a:t>
            </a:r>
          </a:p>
        </p:txBody>
      </p:sp>
      <p:sp>
        <p:nvSpPr>
          <p:cNvPr id="7" name="Rectangle 6">
            <a:extLst>
              <a:ext uri="{FF2B5EF4-FFF2-40B4-BE49-F238E27FC236}">
                <a16:creationId xmlns:a16="http://schemas.microsoft.com/office/drawing/2014/main" id="{0AAA7681-0AA4-58E1-EF32-6322459BE773}"/>
              </a:ext>
            </a:extLst>
          </p:cNvPr>
          <p:cNvSpPr/>
          <p:nvPr/>
        </p:nvSpPr>
        <p:spPr>
          <a:xfrm>
            <a:off x="609599" y="1936531"/>
            <a:ext cx="3657600" cy="3203028"/>
          </a:xfrm>
          <a:prstGeom prst="rect">
            <a:avLst/>
          </a:prstGeom>
          <a:solidFill>
            <a:srgbClr val="FFFFFF">
              <a:alpha val="7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52781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639177-B238-8E37-B0D2-EB57F06C200A}"/>
              </a:ext>
            </a:extLst>
          </p:cNvPr>
          <p:cNvSpPr>
            <a:spLocks noGrp="1"/>
          </p:cNvSpPr>
          <p:nvPr>
            <p:ph type="sldNum" sz="quarter" idx="11"/>
          </p:nvPr>
        </p:nvSpPr>
        <p:spPr/>
        <p:txBody>
          <a:bodyPr/>
          <a:lstStyle/>
          <a:p>
            <a:fld id="{2F4E2E3C-FF33-FC45-91A9-BDC48E1E835D}" type="slidenum">
              <a:rPr lang="en-US" smtClean="0"/>
              <a:pPr/>
              <a:t>18</a:t>
            </a:fld>
            <a:endParaRPr lang="en-US" dirty="0"/>
          </a:p>
        </p:txBody>
      </p:sp>
      <p:sp>
        <p:nvSpPr>
          <p:cNvPr id="5" name="Title 4">
            <a:extLst>
              <a:ext uri="{FF2B5EF4-FFF2-40B4-BE49-F238E27FC236}">
                <a16:creationId xmlns:a16="http://schemas.microsoft.com/office/drawing/2014/main" id="{A04C9A5E-B048-01A2-8EB0-A81D25BCD230}"/>
              </a:ext>
            </a:extLst>
          </p:cNvPr>
          <p:cNvSpPr>
            <a:spLocks noGrp="1"/>
          </p:cNvSpPr>
          <p:nvPr>
            <p:ph type="title"/>
          </p:nvPr>
        </p:nvSpPr>
        <p:spPr/>
        <p:txBody>
          <a:bodyPr/>
          <a:lstStyle/>
          <a:p>
            <a:r>
              <a:rPr lang="en-US" dirty="0"/>
              <a:t>The Story</a:t>
            </a:r>
          </a:p>
        </p:txBody>
      </p:sp>
      <p:sp>
        <p:nvSpPr>
          <p:cNvPr id="3" name="Content Placeholder 2">
            <a:extLst>
              <a:ext uri="{FF2B5EF4-FFF2-40B4-BE49-F238E27FC236}">
                <a16:creationId xmlns:a16="http://schemas.microsoft.com/office/drawing/2014/main" id="{6A2FE465-9BC5-2914-1FAC-DCC8FEF2BCE5}"/>
              </a:ext>
            </a:extLst>
          </p:cNvPr>
          <p:cNvSpPr>
            <a:spLocks noGrp="1"/>
          </p:cNvSpPr>
          <p:nvPr>
            <p:ph idx="1"/>
          </p:nvPr>
        </p:nvSpPr>
        <p:spPr/>
        <p:txBody>
          <a:bodyPr/>
          <a:lstStyle/>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a:t>
            </a:r>
            <a:r>
              <a:rPr lang="en-US" dirty="0"/>
              <a:t> develops.</a:t>
            </a:r>
          </a:p>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 </a:t>
            </a:r>
            <a:r>
              <a:rPr lang="en-US" dirty="0"/>
              <a:t>is stigmatized</a:t>
            </a:r>
          </a:p>
          <a:p>
            <a:pPr marL="293688" indent="-284163">
              <a:buFont typeface="+mj-lt"/>
              <a:buAutoNum type="arabicPeriod"/>
            </a:pPr>
            <a:r>
              <a:rPr lang="en-US" dirty="0"/>
              <a:t> </a:t>
            </a:r>
            <a:r>
              <a:rPr lang="en-US" dirty="0">
                <a:solidFill>
                  <a:srgbClr val="8DA0CB"/>
                </a:solidFill>
              </a:rPr>
              <a:t>Hyperarticulated [</a:t>
            </a:r>
            <a:r>
              <a:rPr lang="en-US" dirty="0" err="1">
                <a:solidFill>
                  <a:srgbClr val="8DA0CB"/>
                </a:solidFill>
              </a:rPr>
              <a:t>tʰɨn</a:t>
            </a:r>
            <a:r>
              <a:rPr lang="en-US" dirty="0">
                <a:solidFill>
                  <a:srgbClr val="8DA0CB"/>
                </a:solidFill>
              </a:rPr>
              <a:t>] </a:t>
            </a:r>
            <a:r>
              <a:rPr lang="en-US" dirty="0"/>
              <a:t>is</a:t>
            </a:r>
            <a:br>
              <a:rPr lang="en-US" dirty="0"/>
            </a:br>
            <a:r>
              <a:rPr lang="en-US" dirty="0"/>
              <a:t> correct and glottal stops</a:t>
            </a:r>
            <a:br>
              <a:rPr lang="en-US" dirty="0"/>
            </a:br>
            <a:r>
              <a:rPr lang="en-US" dirty="0"/>
              <a:t> are bad</a:t>
            </a:r>
          </a:p>
          <a:p>
            <a:pPr marL="293688" indent="-284163">
              <a:buFont typeface="+mj-lt"/>
              <a:buAutoNum type="arabicPeriod"/>
            </a:pPr>
            <a:r>
              <a:rPr lang="en-US" dirty="0"/>
              <a:t> Utah has no accent</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 Utahn</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a:t>
            </a:r>
            <a:br>
              <a:rPr lang="en-US" dirty="0"/>
            </a:br>
            <a:r>
              <a:rPr lang="en-US" dirty="0"/>
              <a:t> stigmatized</a:t>
            </a:r>
          </a:p>
        </p:txBody>
      </p:sp>
      <p:sp>
        <p:nvSpPr>
          <p:cNvPr id="6" name="TextBox 5">
            <a:hlinkClick r:id="" action="ppaction://noaction" highlightClick="1">
              <a:snd r:embed="rId3" name="PhonicUT137-Jane_state_has_an_accent.wav"/>
            </a:hlinkClick>
            <a:hlinkHover r:id="" action="ppaction://noaction" highlightClick="1">
              <a:snd r:embed="rId3" name="PhonicUT137-Jane_state_has_an_accent.wav"/>
            </a:hlinkHover>
            <a:extLst>
              <a:ext uri="{FF2B5EF4-FFF2-40B4-BE49-F238E27FC236}">
                <a16:creationId xmlns:a16="http://schemas.microsoft.com/office/drawing/2014/main" id="{563C74C3-3527-2FD5-97AE-CA6042C41C65}"/>
              </a:ext>
            </a:extLst>
          </p:cNvPr>
          <p:cNvSpPr txBox="1"/>
          <p:nvPr/>
        </p:nvSpPr>
        <p:spPr>
          <a:xfrm>
            <a:off x="4822521" y="511811"/>
            <a:ext cx="7077206" cy="1661993"/>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I’m pretty sure that before I moved here I said </a:t>
            </a:r>
            <a:r>
              <a:rPr lang="en-US" sz="2000" i="1"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ʔɨn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and </a:t>
            </a:r>
            <a:r>
              <a:rPr lang="en-US" sz="2000" i="1" dirty="0">
                <a:solidFill>
                  <a:srgbClr val="F48D62"/>
                </a:solidFill>
                <a:latin typeface="Noto Sans" panose="020B0502040504020204" pitchFamily="34" charset="0"/>
                <a:ea typeface="Noto Sans" panose="020B0502040504020204" pitchFamily="34" charset="0"/>
                <a:cs typeface="Noto Sans" panose="020B0502040504020204" pitchFamily="34" charset="0"/>
              </a:rPr>
              <a:t>Lay</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ʔɨn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But I have been made aware of them. And so I have said them correctly now.</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“Jane”, female, b. 1963, White, Logan,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practicing Mormon, rural-oriented</a:t>
            </a:r>
          </a:p>
        </p:txBody>
      </p:sp>
      <p:sp>
        <p:nvSpPr>
          <p:cNvPr id="8" name="TextBox 7">
            <a:hlinkClick r:id="" action="ppaction://noaction" highlightClick="1">
              <a:snd r:embed="rId4" name="PhonicUT085-Skylar_state_has_an_accent.wav"/>
            </a:hlinkClick>
            <a:hlinkHover r:id="" action="ppaction://noaction" highlightClick="1">
              <a:snd r:embed="rId4" name="PhonicUT085-Skylar_state_has_an_accent.wav"/>
            </a:hlinkHover>
            <a:extLst>
              <a:ext uri="{FF2B5EF4-FFF2-40B4-BE49-F238E27FC236}">
                <a16:creationId xmlns:a16="http://schemas.microsoft.com/office/drawing/2014/main" id="{1D723983-99E2-BA99-016F-BCC81A009646}"/>
              </a:ext>
            </a:extLst>
          </p:cNvPr>
          <p:cNvSpPr txBox="1"/>
          <p:nvPr/>
        </p:nvSpPr>
        <p:spPr>
          <a:xfrm>
            <a:off x="4822521" y="2928104"/>
            <a:ext cx="7077206" cy="2893100"/>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So I have like a memory being being at Disneyland</a:t>
            </a:r>
          </a:p>
          <a:p>
            <a:r>
              <a:rPr lang="en-US" sz="2000" dirty="0">
                <a:latin typeface="Noto Sans" panose="020B0502040504020204" pitchFamily="34" charset="0"/>
                <a:ea typeface="Noto Sans" panose="020B0502040504020204" pitchFamily="34" charset="0"/>
                <a:cs typeface="Noto Sans" panose="020B0502040504020204" pitchFamily="34" charset="0"/>
              </a:rPr>
              <a:t>wanting to ride Space </a:t>
            </a:r>
            <a:r>
              <a:rPr lang="en-US" sz="2000"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ʔɨn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And my mom said she didn’t know what that ride was. And I did not understand that she was trying to get me to say the </a:t>
            </a:r>
            <a:r>
              <a:rPr lang="en-US" sz="2000" i="1" dirty="0">
                <a:latin typeface="Noto Sans" panose="020B0502040504020204" pitchFamily="34" charset="0"/>
                <a:ea typeface="Noto Sans" panose="020B0502040504020204" pitchFamily="34" charset="0"/>
                <a:cs typeface="Noto Sans" panose="020B0502040504020204" pitchFamily="34" charset="0"/>
              </a:rPr>
              <a:t>t</a:t>
            </a:r>
            <a:r>
              <a:rPr lang="en-US" sz="2000" dirty="0">
                <a:latin typeface="Noto Sans" panose="020B0502040504020204" pitchFamily="34" charset="0"/>
                <a:ea typeface="Noto Sans" panose="020B0502040504020204" pitchFamily="34" charset="0"/>
                <a:cs typeface="Noto Sans" panose="020B0502040504020204" pitchFamily="34" charset="0"/>
              </a:rPr>
              <a:t> in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So it was like a big fight. Slight meltdown. She laughed a little bit. Apologized. And said, “I was just trying to get you to say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instead of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“Skylar”, female, b. 1998, White, South Weber,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practicing Mormon, suburban-oriented</a:t>
            </a:r>
          </a:p>
        </p:txBody>
      </p:sp>
      <p:sp>
        <p:nvSpPr>
          <p:cNvPr id="7" name="Rectangle 6">
            <a:extLst>
              <a:ext uri="{FF2B5EF4-FFF2-40B4-BE49-F238E27FC236}">
                <a16:creationId xmlns:a16="http://schemas.microsoft.com/office/drawing/2014/main" id="{D2996ECE-B5F7-B8F2-9E1D-ECFA38DCBD83}"/>
              </a:ext>
            </a:extLst>
          </p:cNvPr>
          <p:cNvSpPr/>
          <p:nvPr/>
        </p:nvSpPr>
        <p:spPr>
          <a:xfrm>
            <a:off x="609599" y="2417379"/>
            <a:ext cx="3657600" cy="2722180"/>
          </a:xfrm>
          <a:prstGeom prst="rect">
            <a:avLst/>
          </a:prstGeom>
          <a:solidFill>
            <a:srgbClr val="FFFFFF">
              <a:alpha val="7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44FCEB0-72AD-F933-9F21-3F4E83F03695}"/>
              </a:ext>
            </a:extLst>
          </p:cNvPr>
          <p:cNvSpPr/>
          <p:nvPr/>
        </p:nvSpPr>
        <p:spPr>
          <a:xfrm>
            <a:off x="609599" y="1534911"/>
            <a:ext cx="3657600" cy="538428"/>
          </a:xfrm>
          <a:prstGeom prst="rect">
            <a:avLst/>
          </a:prstGeom>
          <a:solidFill>
            <a:srgbClr val="FFFFFF">
              <a:alpha val="7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64639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639177-B238-8E37-B0D2-EB57F06C200A}"/>
              </a:ext>
            </a:extLst>
          </p:cNvPr>
          <p:cNvSpPr>
            <a:spLocks noGrp="1"/>
          </p:cNvSpPr>
          <p:nvPr>
            <p:ph type="sldNum" sz="quarter" idx="11"/>
          </p:nvPr>
        </p:nvSpPr>
        <p:spPr/>
        <p:txBody>
          <a:bodyPr/>
          <a:lstStyle/>
          <a:p>
            <a:fld id="{2F4E2E3C-FF33-FC45-91A9-BDC48E1E835D}" type="slidenum">
              <a:rPr lang="en-US" smtClean="0"/>
              <a:pPr/>
              <a:t>19</a:t>
            </a:fld>
            <a:endParaRPr lang="en-US" dirty="0"/>
          </a:p>
        </p:txBody>
      </p:sp>
      <p:sp>
        <p:nvSpPr>
          <p:cNvPr id="5" name="Title 4">
            <a:extLst>
              <a:ext uri="{FF2B5EF4-FFF2-40B4-BE49-F238E27FC236}">
                <a16:creationId xmlns:a16="http://schemas.microsoft.com/office/drawing/2014/main" id="{A04C9A5E-B048-01A2-8EB0-A81D25BCD230}"/>
              </a:ext>
            </a:extLst>
          </p:cNvPr>
          <p:cNvSpPr>
            <a:spLocks noGrp="1"/>
          </p:cNvSpPr>
          <p:nvPr>
            <p:ph type="title"/>
          </p:nvPr>
        </p:nvSpPr>
        <p:spPr/>
        <p:txBody>
          <a:bodyPr/>
          <a:lstStyle/>
          <a:p>
            <a:r>
              <a:rPr lang="en-US" dirty="0"/>
              <a:t>The Story</a:t>
            </a:r>
          </a:p>
        </p:txBody>
      </p:sp>
      <p:sp>
        <p:nvSpPr>
          <p:cNvPr id="6" name="TextBox 5">
            <a:hlinkClick r:id="" action="ppaction://noaction" highlightClick="1">
              <a:snd r:embed="rId3" name="PhonicUT023-Sylvia_state_has_an_accent.wav"/>
            </a:hlinkClick>
            <a:hlinkHover r:id="" action="ppaction://noaction" highlightClick="1">
              <a:snd r:embed="rId3" name="PhonicUT023-Sylvia_state_has_an_accent.wav"/>
            </a:hlinkHover>
            <a:extLst>
              <a:ext uri="{FF2B5EF4-FFF2-40B4-BE49-F238E27FC236}">
                <a16:creationId xmlns:a16="http://schemas.microsoft.com/office/drawing/2014/main" id="{563C74C3-3527-2FD5-97AE-CA6042C41C65}"/>
              </a:ext>
            </a:extLst>
          </p:cNvPr>
          <p:cNvSpPr txBox="1"/>
          <p:nvPr/>
        </p:nvSpPr>
        <p:spPr>
          <a:xfrm>
            <a:off x="4822521" y="311645"/>
            <a:ext cx="7077206" cy="1969770"/>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Do I think I have an accent? Yeah, I actually do. Like when I say words like </a:t>
            </a:r>
            <a:r>
              <a:rPr lang="en-US" sz="2000" i="1"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ʔɨn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*chuckles* Um, I know a lot of other people say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I think we’re just a little bit lazy on our pronunciation.</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“Sylvia”, female, b. 1984, White, Blanding,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”other” religious affiliation, suburban-oriented</a:t>
            </a:r>
          </a:p>
        </p:txBody>
      </p:sp>
      <p:sp>
        <p:nvSpPr>
          <p:cNvPr id="7" name="TextBox 6">
            <a:hlinkClick r:id="" action="ppaction://noaction" highlightClick="1">
              <a:snd r:embed="rId4" name="PhonicUT054-Deborah_state_has_an_accent.wav"/>
            </a:hlinkClick>
            <a:hlinkHover r:id="" action="ppaction://noaction" highlightClick="1">
              <a:snd r:embed="rId4" name="PhonicUT054-Deborah_state_has_an_accent.wav"/>
            </a:hlinkHover>
            <a:extLst>
              <a:ext uri="{FF2B5EF4-FFF2-40B4-BE49-F238E27FC236}">
                <a16:creationId xmlns:a16="http://schemas.microsoft.com/office/drawing/2014/main" id="{48F53E43-858D-EF52-45B3-09E7A1FCA6DF}"/>
              </a:ext>
            </a:extLst>
          </p:cNvPr>
          <p:cNvSpPr txBox="1"/>
          <p:nvPr/>
        </p:nvSpPr>
        <p:spPr>
          <a:xfrm>
            <a:off x="4822521" y="2384605"/>
            <a:ext cx="7077206" cy="1661993"/>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Um, Utah County is pretty heavy on the </a:t>
            </a:r>
            <a:r>
              <a:rPr lang="en-US" sz="2000" dirty="0" err="1">
                <a:latin typeface="Noto Sans" panose="020B0502040504020204" pitchFamily="34" charset="0"/>
                <a:ea typeface="Noto Sans" panose="020B0502040504020204" pitchFamily="34" charset="0"/>
                <a:cs typeface="Noto Sans" panose="020B0502040504020204" pitchFamily="34" charset="0"/>
              </a:rPr>
              <a:t>glotteral</a:t>
            </a:r>
            <a:r>
              <a:rPr lang="en-US" sz="2000" dirty="0">
                <a:latin typeface="Noto Sans" panose="020B0502040504020204" pitchFamily="34" charset="0"/>
                <a:ea typeface="Noto Sans" panose="020B0502040504020204" pitchFamily="34" charset="0"/>
                <a:cs typeface="Noto Sans" panose="020B0502040504020204" pitchFamily="34" charset="0"/>
              </a:rPr>
              <a:t> [sic] stop. That ugly </a:t>
            </a:r>
            <a:r>
              <a:rPr lang="en-US" sz="2000" i="1" dirty="0">
                <a:latin typeface="Noto Sans" panose="020B0502040504020204" pitchFamily="34" charset="0"/>
                <a:ea typeface="Noto Sans" panose="020B0502040504020204" pitchFamily="34" charset="0"/>
                <a:cs typeface="Noto Sans" panose="020B0502040504020204" pitchFamily="34" charset="0"/>
              </a:rPr>
              <a:t>t.</a:t>
            </a:r>
            <a:r>
              <a:rPr lang="en-US" sz="2000" dirty="0">
                <a:latin typeface="Noto Sans" panose="020B0502040504020204" pitchFamily="34" charset="0"/>
                <a:ea typeface="Noto Sans" panose="020B0502040504020204" pitchFamily="34" charset="0"/>
                <a:cs typeface="Noto Sans" panose="020B0502040504020204" pitchFamily="34" charset="0"/>
              </a:rPr>
              <a:t> *chuckles* Um, uh, or lack thereof, I suppose.</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“Deborah”, female, b. 1989, White, Highland,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ex-Mormon, suburban-oriented</a:t>
            </a:r>
          </a:p>
        </p:txBody>
      </p:sp>
      <p:sp>
        <p:nvSpPr>
          <p:cNvPr id="4" name="TextBox 3">
            <a:hlinkClick r:id="" action="ppaction://noaction" highlightClick="1">
              <a:snd r:embed="rId5" name="PhonicUT058-Anastasia_state_has_an_accent.wav"/>
            </a:hlinkClick>
            <a:hlinkHover r:id="" action="ppaction://noaction" highlightClick="1">
              <a:snd r:embed="rId5" name="PhonicUT058-Anastasia_state_has_an_accent.wav"/>
            </a:hlinkHover>
            <a:extLst>
              <a:ext uri="{FF2B5EF4-FFF2-40B4-BE49-F238E27FC236}">
                <a16:creationId xmlns:a16="http://schemas.microsoft.com/office/drawing/2014/main" id="{909016F7-447F-B1D5-8A07-39B252309049}"/>
              </a:ext>
            </a:extLst>
          </p:cNvPr>
          <p:cNvSpPr txBox="1"/>
          <p:nvPr/>
        </p:nvSpPr>
        <p:spPr>
          <a:xfrm>
            <a:off x="4822521" y="4159926"/>
            <a:ext cx="7077206" cy="1969770"/>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However, I try very hard to not sound, uh like I’m from the country or like I’m a hick. I often run into that in Utah, people don’t pronounce their </a:t>
            </a:r>
            <a:r>
              <a:rPr lang="en-US" sz="2000" i="1" dirty="0">
                <a:latin typeface="Noto Sans" panose="020B0502040504020204" pitchFamily="34" charset="0"/>
                <a:ea typeface="Noto Sans" panose="020B0502040504020204" pitchFamily="34" charset="0"/>
                <a:cs typeface="Noto Sans" panose="020B0502040504020204" pitchFamily="34" charset="0"/>
              </a:rPr>
              <a:t>t</a:t>
            </a:r>
            <a:r>
              <a:rPr lang="en-US" sz="2000" dirty="0">
                <a:latin typeface="Noto Sans" panose="020B0502040504020204" pitchFamily="34" charset="0"/>
                <a:ea typeface="Noto Sans" panose="020B0502040504020204" pitchFamily="34" charset="0"/>
                <a:cs typeface="Noto Sans" panose="020B0502040504020204" pitchFamily="34" charset="0"/>
              </a:rPr>
              <a:t>’s. My mother was very specific about us speaking, um, formally, I suppose.</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“Anastasia”, female, b. 1987, White, Logan,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ex-Mormon, urban-oriented</a:t>
            </a:r>
          </a:p>
        </p:txBody>
      </p:sp>
      <p:sp>
        <p:nvSpPr>
          <p:cNvPr id="16" name="Content Placeholder 2">
            <a:extLst>
              <a:ext uri="{FF2B5EF4-FFF2-40B4-BE49-F238E27FC236}">
                <a16:creationId xmlns:a16="http://schemas.microsoft.com/office/drawing/2014/main" id="{8711A63F-54B4-1F03-4F5C-49E6472B344C}"/>
              </a:ext>
            </a:extLst>
          </p:cNvPr>
          <p:cNvSpPr>
            <a:spLocks noGrp="1"/>
          </p:cNvSpPr>
          <p:nvPr>
            <p:ph idx="1"/>
          </p:nvPr>
        </p:nvSpPr>
        <p:spPr>
          <a:xfrm>
            <a:off x="609601" y="1575607"/>
            <a:ext cx="3657600" cy="4550557"/>
          </a:xfrm>
        </p:spPr>
        <p:txBody>
          <a:bodyPr/>
          <a:lstStyle/>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a:t>
            </a:r>
            <a:r>
              <a:rPr lang="en-US" dirty="0"/>
              <a:t> develops.</a:t>
            </a:r>
          </a:p>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 </a:t>
            </a:r>
            <a:r>
              <a:rPr lang="en-US" dirty="0"/>
              <a:t>is stigmatized</a:t>
            </a:r>
          </a:p>
          <a:p>
            <a:pPr marL="293688" indent="-284163">
              <a:buFont typeface="+mj-lt"/>
              <a:buAutoNum type="arabicPeriod"/>
            </a:pPr>
            <a:r>
              <a:rPr lang="en-US" dirty="0"/>
              <a:t> </a:t>
            </a:r>
            <a:r>
              <a:rPr lang="en-US" dirty="0">
                <a:solidFill>
                  <a:srgbClr val="8DA0CB"/>
                </a:solidFill>
              </a:rPr>
              <a:t>Hyperarticulated [</a:t>
            </a:r>
            <a:r>
              <a:rPr lang="en-US" dirty="0" err="1">
                <a:solidFill>
                  <a:srgbClr val="8DA0CB"/>
                </a:solidFill>
              </a:rPr>
              <a:t>tʰɨn</a:t>
            </a:r>
            <a:r>
              <a:rPr lang="en-US" dirty="0">
                <a:solidFill>
                  <a:srgbClr val="8DA0CB"/>
                </a:solidFill>
              </a:rPr>
              <a:t>] </a:t>
            </a:r>
            <a:r>
              <a:rPr lang="en-US" dirty="0"/>
              <a:t>is</a:t>
            </a:r>
            <a:br>
              <a:rPr lang="en-US" dirty="0"/>
            </a:br>
            <a:r>
              <a:rPr lang="en-US" dirty="0"/>
              <a:t> correct and glottal stops</a:t>
            </a:r>
            <a:br>
              <a:rPr lang="en-US" dirty="0"/>
            </a:br>
            <a:r>
              <a:rPr lang="en-US" dirty="0"/>
              <a:t> are bad</a:t>
            </a:r>
          </a:p>
          <a:p>
            <a:pPr marL="293688" indent="-284163">
              <a:buFont typeface="+mj-lt"/>
              <a:buAutoNum type="arabicPeriod"/>
            </a:pPr>
            <a:r>
              <a:rPr lang="en-US" dirty="0"/>
              <a:t> Utah has no accent</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 Utahn</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a:t>
            </a:r>
            <a:br>
              <a:rPr lang="en-US" dirty="0"/>
            </a:br>
            <a:r>
              <a:rPr lang="en-US" dirty="0"/>
              <a:t> stigmatized</a:t>
            </a:r>
          </a:p>
        </p:txBody>
      </p:sp>
      <p:sp>
        <p:nvSpPr>
          <p:cNvPr id="17" name="Rectangle 16">
            <a:extLst>
              <a:ext uri="{FF2B5EF4-FFF2-40B4-BE49-F238E27FC236}">
                <a16:creationId xmlns:a16="http://schemas.microsoft.com/office/drawing/2014/main" id="{0324B250-6865-03EE-8E6E-BA0164F698B5}"/>
              </a:ext>
            </a:extLst>
          </p:cNvPr>
          <p:cNvSpPr/>
          <p:nvPr/>
        </p:nvSpPr>
        <p:spPr>
          <a:xfrm>
            <a:off x="609599" y="3428999"/>
            <a:ext cx="3657600" cy="1710559"/>
          </a:xfrm>
          <a:prstGeom prst="rect">
            <a:avLst/>
          </a:prstGeom>
          <a:solidFill>
            <a:srgbClr val="FFFFFF">
              <a:alpha val="7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5A39D9B9-ACA3-084B-86B2-51C0FD7561AD}"/>
              </a:ext>
            </a:extLst>
          </p:cNvPr>
          <p:cNvSpPr/>
          <p:nvPr/>
        </p:nvSpPr>
        <p:spPr>
          <a:xfrm>
            <a:off x="609599" y="1534911"/>
            <a:ext cx="3657600" cy="849694"/>
          </a:xfrm>
          <a:prstGeom prst="rect">
            <a:avLst/>
          </a:prstGeom>
          <a:solidFill>
            <a:srgbClr val="FFFFFF">
              <a:alpha val="7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630436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68EAB7D-4221-3080-00F3-45B630AC5E2C}"/>
              </a:ext>
            </a:extLst>
          </p:cNvPr>
          <p:cNvSpPr>
            <a:spLocks noGrp="1"/>
          </p:cNvSpPr>
          <p:nvPr>
            <p:ph type="sldNum" sz="quarter" idx="11"/>
          </p:nvPr>
        </p:nvSpPr>
        <p:spPr/>
        <p:txBody>
          <a:bodyPr/>
          <a:lstStyle/>
          <a:p>
            <a:fld id="{2F4E2E3C-FF33-FC45-91A9-BDC48E1E835D}" type="slidenum">
              <a:rPr lang="en-US" smtClean="0"/>
              <a:pPr/>
              <a:t>2</a:t>
            </a:fld>
            <a:endParaRPr lang="en-US" dirty="0"/>
          </a:p>
        </p:txBody>
      </p:sp>
      <p:sp>
        <p:nvSpPr>
          <p:cNvPr id="5" name="Content Placeholder 4">
            <a:extLst>
              <a:ext uri="{FF2B5EF4-FFF2-40B4-BE49-F238E27FC236}">
                <a16:creationId xmlns:a16="http://schemas.microsoft.com/office/drawing/2014/main" id="{96580107-1F50-3660-386E-FEB15B045298}"/>
              </a:ext>
            </a:extLst>
          </p:cNvPr>
          <p:cNvSpPr>
            <a:spLocks noGrp="1"/>
          </p:cNvSpPr>
          <p:nvPr>
            <p:ph idx="1"/>
          </p:nvPr>
        </p:nvSpPr>
        <p:spPr>
          <a:xfrm>
            <a:off x="609600" y="1346908"/>
            <a:ext cx="10972800" cy="1396292"/>
          </a:xfrm>
        </p:spPr>
        <p:txBody>
          <a:bodyPr/>
          <a:lstStyle/>
          <a:p>
            <a:r>
              <a:rPr lang="en-US" dirty="0"/>
              <a:t>Today’s sociolinguistic variable: realization of post-tonic, unstressed /</a:t>
            </a:r>
            <a:r>
              <a:rPr lang="en-US" dirty="0" err="1"/>
              <a:t>tən</a:t>
            </a:r>
            <a:r>
              <a:rPr lang="en-US" dirty="0"/>
              <a:t>/ </a:t>
            </a:r>
          </a:p>
          <a:p>
            <a:pPr lvl="1"/>
            <a:r>
              <a:rPr lang="en-US" dirty="0"/>
              <a:t>e.g. </a:t>
            </a:r>
            <a:r>
              <a:rPr lang="en-US" i="1" dirty="0"/>
              <a:t>mountain</a:t>
            </a:r>
            <a:r>
              <a:rPr lang="en-US" dirty="0"/>
              <a:t>, </a:t>
            </a:r>
            <a:r>
              <a:rPr lang="en-US" i="1" dirty="0"/>
              <a:t>button</a:t>
            </a:r>
            <a:r>
              <a:rPr lang="en-US" dirty="0"/>
              <a:t>, </a:t>
            </a:r>
            <a:r>
              <a:rPr lang="en-US" i="1" dirty="0"/>
              <a:t>kitten</a:t>
            </a:r>
            <a:r>
              <a:rPr lang="en-US" dirty="0"/>
              <a:t>, </a:t>
            </a:r>
            <a:r>
              <a:rPr lang="en-US" i="1" dirty="0"/>
              <a:t>satin</a:t>
            </a:r>
          </a:p>
          <a:p>
            <a:pPr lvl="1"/>
            <a:r>
              <a:rPr lang="en-US" dirty="0"/>
              <a:t>Hereafter, a </a:t>
            </a:r>
            <a:r>
              <a:rPr lang="en-US" dirty="0" err="1"/>
              <a:t>Wellsesque</a:t>
            </a:r>
            <a:r>
              <a:rPr lang="en-US" dirty="0"/>
              <a:t> inspirated label: MOUNTAIN</a:t>
            </a:r>
          </a:p>
          <a:p>
            <a:pPr lvl="1"/>
            <a:r>
              <a:rPr lang="en-US" dirty="0"/>
              <a:t>Three main variants:</a:t>
            </a:r>
          </a:p>
          <a:p>
            <a:pPr lvl="1"/>
            <a:endParaRPr lang="en-US" dirty="0"/>
          </a:p>
          <a:p>
            <a:pPr lvl="1"/>
            <a:endParaRPr lang="en-US" dirty="0"/>
          </a:p>
        </p:txBody>
      </p:sp>
      <p:sp>
        <p:nvSpPr>
          <p:cNvPr id="4" name="Title 3">
            <a:extLst>
              <a:ext uri="{FF2B5EF4-FFF2-40B4-BE49-F238E27FC236}">
                <a16:creationId xmlns:a16="http://schemas.microsoft.com/office/drawing/2014/main" id="{9BDD7CA2-2F75-4F66-EF72-B07D4F82C3F2}"/>
              </a:ext>
            </a:extLst>
          </p:cNvPr>
          <p:cNvSpPr>
            <a:spLocks noGrp="1"/>
          </p:cNvSpPr>
          <p:nvPr>
            <p:ph type="title"/>
          </p:nvPr>
        </p:nvSpPr>
        <p:spPr/>
        <p:txBody>
          <a:bodyPr/>
          <a:lstStyle/>
          <a:p>
            <a:r>
              <a:rPr lang="en-US" dirty="0"/>
              <a:t>MOUNTAIN</a:t>
            </a:r>
          </a:p>
        </p:txBody>
      </p:sp>
      <p:sp>
        <p:nvSpPr>
          <p:cNvPr id="6" name="Content Placeholder 4">
            <a:extLst>
              <a:ext uri="{FF2B5EF4-FFF2-40B4-BE49-F238E27FC236}">
                <a16:creationId xmlns:a16="http://schemas.microsoft.com/office/drawing/2014/main" id="{32E9B9D2-EE9F-3FAA-BB06-ADA750BF69E2}"/>
              </a:ext>
            </a:extLst>
          </p:cNvPr>
          <p:cNvSpPr txBox="1">
            <a:spLocks/>
          </p:cNvSpPr>
          <p:nvPr/>
        </p:nvSpPr>
        <p:spPr>
          <a:xfrm>
            <a:off x="609600" y="2922942"/>
            <a:ext cx="3415990" cy="2988422"/>
          </a:xfrm>
          <a:prstGeom prst="rect">
            <a:avLst/>
          </a:prstGeom>
          <a:ln w="28575">
            <a:solidFill>
              <a:srgbClr val="8DA0CB"/>
            </a:solidFill>
          </a:ln>
        </p:spPr>
        <p:txBody>
          <a:bodyPr/>
          <a:lstStyle>
            <a:lvl1pPr marL="342900" indent="-342900" algn="l" defTabSz="457200" rtl="0" eaLnBrk="1" latinLnBrk="0" hangingPunct="1">
              <a:spcBef>
                <a:spcPct val="20000"/>
              </a:spcBef>
              <a:buFont typeface="Arial"/>
              <a:buChar char="•"/>
              <a:defRPr sz="22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1pPr>
            <a:lvl2pPr marL="742950" indent="-285750" algn="l" defTabSz="457200" rtl="0" eaLnBrk="1" latinLnBrk="0" hangingPunct="1">
              <a:spcBef>
                <a:spcPct val="20000"/>
              </a:spcBef>
              <a:buFont typeface="Arial"/>
              <a:buChar char="–"/>
              <a:defRPr sz="20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2pPr>
            <a:lvl3pPr marL="1143000" indent="-228600" algn="l" defTabSz="457200" rtl="0" eaLnBrk="1" latinLnBrk="0" hangingPunct="1">
              <a:spcBef>
                <a:spcPct val="20000"/>
              </a:spcBef>
              <a:buFont typeface="Arial"/>
              <a:buChar char="•"/>
              <a:defRPr sz="18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3pPr>
            <a:lvl4pPr marL="1600200" indent="-228600" algn="l" defTabSz="457200" rtl="0" eaLnBrk="1" latinLnBrk="0" hangingPunct="1">
              <a:spcBef>
                <a:spcPct val="20000"/>
              </a:spcBef>
              <a:buFont typeface="Arial"/>
              <a:buChar char="–"/>
              <a:defRPr sz="16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4pPr>
            <a:lvl5pPr marL="2057400" indent="-228600" algn="l" defTabSz="457200" rtl="0" eaLnBrk="1" latinLnBrk="0" hangingPunct="1">
              <a:spcBef>
                <a:spcPct val="20000"/>
              </a:spcBef>
              <a:buFont typeface="Arial"/>
              <a:buChar char="»"/>
              <a:defRPr sz="14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a:t>[</a:t>
            </a:r>
            <a:r>
              <a:rPr lang="en-US" dirty="0" err="1"/>
              <a:t>tʰɨn</a:t>
            </a:r>
            <a:r>
              <a:rPr lang="en-US" dirty="0"/>
              <a:t>]</a:t>
            </a:r>
          </a:p>
          <a:p>
            <a:r>
              <a:rPr lang="en-US" dirty="0"/>
              <a:t>aspirated alveolar stop + reduced vowel + nasal</a:t>
            </a:r>
          </a:p>
          <a:p>
            <a:r>
              <a:rPr lang="en-US" dirty="0" err="1"/>
              <a:t>AmE</a:t>
            </a:r>
            <a:r>
              <a:rPr lang="en-US" dirty="0"/>
              <a:t> citation form, formal, careful</a:t>
            </a:r>
          </a:p>
          <a:p>
            <a:r>
              <a:rPr lang="en-US" dirty="0"/>
              <a:t>Probably accessible by most speakers.</a:t>
            </a:r>
          </a:p>
          <a:p>
            <a:pPr lvl="1"/>
            <a:endParaRPr lang="en-US" dirty="0"/>
          </a:p>
        </p:txBody>
      </p:sp>
      <p:sp>
        <p:nvSpPr>
          <p:cNvPr id="7" name="Content Placeholder 4">
            <a:extLst>
              <a:ext uri="{FF2B5EF4-FFF2-40B4-BE49-F238E27FC236}">
                <a16:creationId xmlns:a16="http://schemas.microsoft.com/office/drawing/2014/main" id="{B0995544-49FB-0207-76B4-E08D03D96CBC}"/>
              </a:ext>
            </a:extLst>
          </p:cNvPr>
          <p:cNvSpPr txBox="1">
            <a:spLocks/>
          </p:cNvSpPr>
          <p:nvPr/>
        </p:nvSpPr>
        <p:spPr>
          <a:xfrm>
            <a:off x="4388005" y="2901387"/>
            <a:ext cx="3415990" cy="2988423"/>
          </a:xfrm>
          <a:prstGeom prst="rect">
            <a:avLst/>
          </a:prstGeom>
          <a:ln w="28575">
            <a:solidFill>
              <a:srgbClr val="66C3A5"/>
            </a:solidFill>
          </a:ln>
        </p:spPr>
        <p:txBody>
          <a:bodyPr/>
          <a:lstStyle>
            <a:lvl1pPr marL="342900" indent="-342900" algn="l" defTabSz="457200" rtl="0" eaLnBrk="1" latinLnBrk="0" hangingPunct="1">
              <a:spcBef>
                <a:spcPct val="20000"/>
              </a:spcBef>
              <a:buFont typeface="Arial"/>
              <a:buChar char="•"/>
              <a:defRPr sz="22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1pPr>
            <a:lvl2pPr marL="742950" indent="-285750" algn="l" defTabSz="457200" rtl="0" eaLnBrk="1" latinLnBrk="0" hangingPunct="1">
              <a:spcBef>
                <a:spcPct val="20000"/>
              </a:spcBef>
              <a:buFont typeface="Arial"/>
              <a:buChar char="–"/>
              <a:defRPr sz="20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2pPr>
            <a:lvl3pPr marL="1143000" indent="-228600" algn="l" defTabSz="457200" rtl="0" eaLnBrk="1" latinLnBrk="0" hangingPunct="1">
              <a:spcBef>
                <a:spcPct val="20000"/>
              </a:spcBef>
              <a:buFont typeface="Arial"/>
              <a:buChar char="•"/>
              <a:defRPr sz="18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3pPr>
            <a:lvl4pPr marL="1600200" indent="-228600" algn="l" defTabSz="457200" rtl="0" eaLnBrk="1" latinLnBrk="0" hangingPunct="1">
              <a:spcBef>
                <a:spcPct val="20000"/>
              </a:spcBef>
              <a:buFont typeface="Arial"/>
              <a:buChar char="–"/>
              <a:defRPr sz="16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4pPr>
            <a:lvl5pPr marL="2057400" indent="-228600" algn="l" defTabSz="457200" rtl="0" eaLnBrk="1" latinLnBrk="0" hangingPunct="1">
              <a:spcBef>
                <a:spcPct val="20000"/>
              </a:spcBef>
              <a:buFont typeface="Arial"/>
              <a:buChar char="»"/>
              <a:defRPr sz="14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a:t>[</a:t>
            </a:r>
            <a:r>
              <a:rPr lang="en-US" dirty="0" err="1"/>
              <a:t>ʔn</a:t>
            </a:r>
            <a:r>
              <a:rPr lang="en-US" dirty="0"/>
              <a:t>̩]</a:t>
            </a:r>
          </a:p>
          <a:p>
            <a:r>
              <a:rPr lang="en-US" dirty="0"/>
              <a:t>glottal stop + syllabic nasal</a:t>
            </a:r>
          </a:p>
          <a:p>
            <a:r>
              <a:rPr lang="en-US" dirty="0" err="1"/>
              <a:t>AmE</a:t>
            </a:r>
            <a:r>
              <a:rPr lang="en-US" dirty="0"/>
              <a:t> standard, casual, typical.</a:t>
            </a:r>
          </a:p>
          <a:p>
            <a:r>
              <a:rPr lang="en-US" dirty="0"/>
              <a:t>The most common for probably all speakers.</a:t>
            </a:r>
          </a:p>
        </p:txBody>
      </p:sp>
      <p:sp>
        <p:nvSpPr>
          <p:cNvPr id="8" name="Content Placeholder 4">
            <a:extLst>
              <a:ext uri="{FF2B5EF4-FFF2-40B4-BE49-F238E27FC236}">
                <a16:creationId xmlns:a16="http://schemas.microsoft.com/office/drawing/2014/main" id="{C4E28D34-80D0-EA19-69EF-A9E5DBCEDF82}"/>
              </a:ext>
            </a:extLst>
          </p:cNvPr>
          <p:cNvSpPr txBox="1">
            <a:spLocks/>
          </p:cNvSpPr>
          <p:nvPr/>
        </p:nvSpPr>
        <p:spPr>
          <a:xfrm>
            <a:off x="8166410" y="2891407"/>
            <a:ext cx="3415990" cy="2988424"/>
          </a:xfrm>
          <a:prstGeom prst="rect">
            <a:avLst/>
          </a:prstGeom>
          <a:ln w="28575">
            <a:solidFill>
              <a:srgbClr val="F48D62"/>
            </a:solidFill>
          </a:ln>
        </p:spPr>
        <p:txBody>
          <a:bodyPr/>
          <a:lstStyle>
            <a:lvl1pPr marL="342900" indent="-342900" algn="l" defTabSz="457200" rtl="0" eaLnBrk="1" latinLnBrk="0" hangingPunct="1">
              <a:spcBef>
                <a:spcPct val="20000"/>
              </a:spcBef>
              <a:buFont typeface="Arial"/>
              <a:buChar char="•"/>
              <a:defRPr sz="22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1pPr>
            <a:lvl2pPr marL="742950" indent="-285750" algn="l" defTabSz="457200" rtl="0" eaLnBrk="1" latinLnBrk="0" hangingPunct="1">
              <a:spcBef>
                <a:spcPct val="20000"/>
              </a:spcBef>
              <a:buFont typeface="Arial"/>
              <a:buChar char="–"/>
              <a:defRPr sz="20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2pPr>
            <a:lvl3pPr marL="1143000" indent="-228600" algn="l" defTabSz="457200" rtl="0" eaLnBrk="1" latinLnBrk="0" hangingPunct="1">
              <a:spcBef>
                <a:spcPct val="20000"/>
              </a:spcBef>
              <a:buFont typeface="Arial"/>
              <a:buChar char="•"/>
              <a:defRPr sz="18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3pPr>
            <a:lvl4pPr marL="1600200" indent="-228600" algn="l" defTabSz="457200" rtl="0" eaLnBrk="1" latinLnBrk="0" hangingPunct="1">
              <a:spcBef>
                <a:spcPct val="20000"/>
              </a:spcBef>
              <a:buFont typeface="Arial"/>
              <a:buChar char="–"/>
              <a:defRPr sz="16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4pPr>
            <a:lvl5pPr marL="2057400" indent="-228600" algn="l" defTabSz="457200" rtl="0" eaLnBrk="1" latinLnBrk="0" hangingPunct="1">
              <a:spcBef>
                <a:spcPct val="20000"/>
              </a:spcBef>
              <a:buFont typeface="Arial"/>
              <a:buChar char="»"/>
              <a:defRPr sz="1400" kern="1200">
                <a:solidFill>
                  <a:schemeClr val="tx1"/>
                </a:solidFill>
                <a:latin typeface="Iowan Old Style Roman" panose="02040602040506020204" pitchFamily="18" charset="77"/>
                <a:ea typeface="Noto Sans Disp" panose="020B0502040504020204" pitchFamily="34" charset="0"/>
                <a:cs typeface="Noto Sans Disp" panose="020B0502040504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a:t>[</a:t>
            </a:r>
            <a:r>
              <a:rPr lang="en-US" dirty="0" err="1"/>
              <a:t>ʔɨn</a:t>
            </a:r>
            <a:r>
              <a:rPr lang="en-US" dirty="0"/>
              <a:t>]</a:t>
            </a:r>
          </a:p>
          <a:p>
            <a:r>
              <a:rPr lang="en-US" dirty="0"/>
              <a:t>glottal stop + reduced vowel + nasal</a:t>
            </a:r>
          </a:p>
          <a:p>
            <a:r>
              <a:rPr lang="en-US" dirty="0"/>
              <a:t>Non-mainstream: found in Utah, New York, and scattered elsewhere </a:t>
            </a:r>
            <a:r>
              <a:rPr lang="en-US" sz="1400" dirty="0"/>
              <a:t>(Roberts 2006, Freeman et al. 2012, Eddington &amp; Brown 2021, Davidson et al. 2021)</a:t>
            </a:r>
            <a:endParaRPr lang="en-US" dirty="0"/>
          </a:p>
          <a:p>
            <a:pPr lvl="1"/>
            <a:endParaRPr lang="en-US" dirty="0"/>
          </a:p>
        </p:txBody>
      </p:sp>
    </p:spTree>
    <p:extLst>
      <p:ext uri="{BB962C8B-B14F-4D97-AF65-F5344CB8AC3E}">
        <p14:creationId xmlns:p14="http://schemas.microsoft.com/office/powerpoint/2010/main" val="1031715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639177-B238-8E37-B0D2-EB57F06C200A}"/>
              </a:ext>
            </a:extLst>
          </p:cNvPr>
          <p:cNvSpPr>
            <a:spLocks noGrp="1"/>
          </p:cNvSpPr>
          <p:nvPr>
            <p:ph type="sldNum" sz="quarter" idx="11"/>
          </p:nvPr>
        </p:nvSpPr>
        <p:spPr/>
        <p:txBody>
          <a:bodyPr/>
          <a:lstStyle/>
          <a:p>
            <a:fld id="{2F4E2E3C-FF33-FC45-91A9-BDC48E1E835D}" type="slidenum">
              <a:rPr lang="en-US" smtClean="0"/>
              <a:pPr/>
              <a:t>20</a:t>
            </a:fld>
            <a:endParaRPr lang="en-US" dirty="0"/>
          </a:p>
        </p:txBody>
      </p:sp>
      <p:sp>
        <p:nvSpPr>
          <p:cNvPr id="5" name="Title 4">
            <a:extLst>
              <a:ext uri="{FF2B5EF4-FFF2-40B4-BE49-F238E27FC236}">
                <a16:creationId xmlns:a16="http://schemas.microsoft.com/office/drawing/2014/main" id="{A04C9A5E-B048-01A2-8EB0-A81D25BCD230}"/>
              </a:ext>
            </a:extLst>
          </p:cNvPr>
          <p:cNvSpPr>
            <a:spLocks noGrp="1"/>
          </p:cNvSpPr>
          <p:nvPr>
            <p:ph type="title"/>
          </p:nvPr>
        </p:nvSpPr>
        <p:spPr/>
        <p:txBody>
          <a:bodyPr/>
          <a:lstStyle/>
          <a:p>
            <a:r>
              <a:rPr lang="en-US" dirty="0"/>
              <a:t>The Story</a:t>
            </a:r>
          </a:p>
        </p:txBody>
      </p:sp>
      <p:sp>
        <p:nvSpPr>
          <p:cNvPr id="7" name="TextBox 6">
            <a:hlinkClick r:id="" action="ppaction://noaction" highlightClick="1">
              <a:snd r:embed="rId3" name="PhonicUT131-Kelsie_state_has_an_accent.wav"/>
            </a:hlinkClick>
            <a:hlinkHover r:id="" action="ppaction://noaction" highlightClick="1">
              <a:snd r:embed="rId3" name="PhonicUT131-Kelsie_state_has_an_accent.wav"/>
            </a:hlinkHover>
            <a:extLst>
              <a:ext uri="{FF2B5EF4-FFF2-40B4-BE49-F238E27FC236}">
                <a16:creationId xmlns:a16="http://schemas.microsoft.com/office/drawing/2014/main" id="{48F53E43-858D-EF52-45B3-09E7A1FCA6DF}"/>
              </a:ext>
            </a:extLst>
          </p:cNvPr>
          <p:cNvSpPr txBox="1"/>
          <p:nvPr/>
        </p:nvSpPr>
        <p:spPr>
          <a:xfrm>
            <a:off x="4822521" y="649571"/>
            <a:ext cx="7077206" cy="1969770"/>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My like most natural speaking tone, the way that I’m talking now, I wouldn’t say is a noticeably different speech pattern from, yeah, the kind of accent that’s used on TV or on the news.</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“Kelsie”, female, b. 1994, White, Payson,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non-practicing Mormon, small town–oriented</a:t>
            </a:r>
          </a:p>
        </p:txBody>
      </p:sp>
      <p:sp>
        <p:nvSpPr>
          <p:cNvPr id="4" name="TextBox 3">
            <a:hlinkClick r:id="" action="ppaction://noaction" highlightClick="1">
              <a:snd r:embed="rId4" name="PhonicUT054-Deborah_state_has_an_accent2.wav"/>
            </a:hlinkClick>
            <a:hlinkHover r:id="" action="ppaction://noaction" highlightClick="1">
              <a:snd r:embed="rId4" name="PhonicUT054-Deborah_state_has_an_accent2.wav"/>
            </a:hlinkHover>
            <a:extLst>
              <a:ext uri="{FF2B5EF4-FFF2-40B4-BE49-F238E27FC236}">
                <a16:creationId xmlns:a16="http://schemas.microsoft.com/office/drawing/2014/main" id="{BDD275B3-CE13-5FC3-DD96-D44CCD8FCC64}"/>
              </a:ext>
            </a:extLst>
          </p:cNvPr>
          <p:cNvSpPr txBox="1"/>
          <p:nvPr/>
        </p:nvSpPr>
        <p:spPr>
          <a:xfrm>
            <a:off x="4822521" y="3550149"/>
            <a:ext cx="7077206" cy="1661993"/>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Yeah, I feel like I have an accent. Uh, the Hollywood accent. Super lucky that pretty much everywhere we go, our English accent is super understandable. </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“Deborah”, female, b. 1989, White, Highland,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ex-Mormon, suburban-oriented</a:t>
            </a:r>
          </a:p>
        </p:txBody>
      </p:sp>
      <p:sp>
        <p:nvSpPr>
          <p:cNvPr id="12" name="Content Placeholder 2">
            <a:extLst>
              <a:ext uri="{FF2B5EF4-FFF2-40B4-BE49-F238E27FC236}">
                <a16:creationId xmlns:a16="http://schemas.microsoft.com/office/drawing/2014/main" id="{5B3DEDEA-5E2C-FF55-18C1-5AEC61583571}"/>
              </a:ext>
            </a:extLst>
          </p:cNvPr>
          <p:cNvSpPr>
            <a:spLocks noGrp="1"/>
          </p:cNvSpPr>
          <p:nvPr>
            <p:ph idx="1"/>
          </p:nvPr>
        </p:nvSpPr>
        <p:spPr>
          <a:xfrm>
            <a:off x="609601" y="1575607"/>
            <a:ext cx="3657600" cy="4550557"/>
          </a:xfrm>
        </p:spPr>
        <p:txBody>
          <a:bodyPr/>
          <a:lstStyle/>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a:t>
            </a:r>
            <a:r>
              <a:rPr lang="en-US" dirty="0"/>
              <a:t> develops.</a:t>
            </a:r>
          </a:p>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 </a:t>
            </a:r>
            <a:r>
              <a:rPr lang="en-US" dirty="0"/>
              <a:t>is stigmatized</a:t>
            </a:r>
          </a:p>
          <a:p>
            <a:pPr marL="293688" indent="-284163">
              <a:buFont typeface="+mj-lt"/>
              <a:buAutoNum type="arabicPeriod"/>
            </a:pPr>
            <a:r>
              <a:rPr lang="en-US" dirty="0"/>
              <a:t> </a:t>
            </a:r>
            <a:r>
              <a:rPr lang="en-US" dirty="0">
                <a:solidFill>
                  <a:srgbClr val="8DA0CB"/>
                </a:solidFill>
              </a:rPr>
              <a:t>Hyperarticulated [</a:t>
            </a:r>
            <a:r>
              <a:rPr lang="en-US" dirty="0" err="1">
                <a:solidFill>
                  <a:srgbClr val="8DA0CB"/>
                </a:solidFill>
              </a:rPr>
              <a:t>tʰɨn</a:t>
            </a:r>
            <a:r>
              <a:rPr lang="en-US" dirty="0">
                <a:solidFill>
                  <a:srgbClr val="8DA0CB"/>
                </a:solidFill>
              </a:rPr>
              <a:t>] </a:t>
            </a:r>
            <a:r>
              <a:rPr lang="en-US" dirty="0"/>
              <a:t>is</a:t>
            </a:r>
            <a:br>
              <a:rPr lang="en-US" dirty="0"/>
            </a:br>
            <a:r>
              <a:rPr lang="en-US" dirty="0"/>
              <a:t> correct and glottal stops</a:t>
            </a:r>
            <a:br>
              <a:rPr lang="en-US" dirty="0"/>
            </a:br>
            <a:r>
              <a:rPr lang="en-US" dirty="0"/>
              <a:t> are bad</a:t>
            </a:r>
          </a:p>
          <a:p>
            <a:pPr marL="293688" indent="-284163">
              <a:buFont typeface="+mj-lt"/>
              <a:buAutoNum type="arabicPeriod"/>
            </a:pPr>
            <a:r>
              <a:rPr lang="en-US" dirty="0"/>
              <a:t> Utah has no accent</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 Utahn</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a:t>
            </a:r>
            <a:br>
              <a:rPr lang="en-US" dirty="0"/>
            </a:br>
            <a:r>
              <a:rPr lang="en-US" dirty="0"/>
              <a:t> stigmatized</a:t>
            </a:r>
          </a:p>
        </p:txBody>
      </p:sp>
      <p:sp>
        <p:nvSpPr>
          <p:cNvPr id="13" name="Rectangle 12">
            <a:extLst>
              <a:ext uri="{FF2B5EF4-FFF2-40B4-BE49-F238E27FC236}">
                <a16:creationId xmlns:a16="http://schemas.microsoft.com/office/drawing/2014/main" id="{E2772217-967F-805A-6564-57BF0180433A}"/>
              </a:ext>
            </a:extLst>
          </p:cNvPr>
          <p:cNvSpPr/>
          <p:nvPr/>
        </p:nvSpPr>
        <p:spPr>
          <a:xfrm>
            <a:off x="609599" y="3941379"/>
            <a:ext cx="3657600" cy="1198180"/>
          </a:xfrm>
          <a:prstGeom prst="rect">
            <a:avLst/>
          </a:prstGeom>
          <a:solidFill>
            <a:srgbClr val="FFFFFF">
              <a:alpha val="7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A8007CD-65C8-A042-5700-18E2788AA0FF}"/>
              </a:ext>
            </a:extLst>
          </p:cNvPr>
          <p:cNvSpPr/>
          <p:nvPr/>
        </p:nvSpPr>
        <p:spPr>
          <a:xfrm>
            <a:off x="609599" y="1534910"/>
            <a:ext cx="3657600" cy="1894089"/>
          </a:xfrm>
          <a:prstGeom prst="rect">
            <a:avLst/>
          </a:prstGeom>
          <a:solidFill>
            <a:srgbClr val="FFFFFF">
              <a:alpha val="7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3079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639177-B238-8E37-B0D2-EB57F06C200A}"/>
              </a:ext>
            </a:extLst>
          </p:cNvPr>
          <p:cNvSpPr>
            <a:spLocks noGrp="1"/>
          </p:cNvSpPr>
          <p:nvPr>
            <p:ph type="sldNum" sz="quarter" idx="11"/>
          </p:nvPr>
        </p:nvSpPr>
        <p:spPr/>
        <p:txBody>
          <a:bodyPr/>
          <a:lstStyle/>
          <a:p>
            <a:fld id="{2F4E2E3C-FF33-FC45-91A9-BDC48E1E835D}" type="slidenum">
              <a:rPr lang="en-US" smtClean="0"/>
              <a:pPr/>
              <a:t>21</a:t>
            </a:fld>
            <a:endParaRPr lang="en-US" dirty="0"/>
          </a:p>
        </p:txBody>
      </p:sp>
      <p:sp>
        <p:nvSpPr>
          <p:cNvPr id="5" name="Title 4">
            <a:extLst>
              <a:ext uri="{FF2B5EF4-FFF2-40B4-BE49-F238E27FC236}">
                <a16:creationId xmlns:a16="http://schemas.microsoft.com/office/drawing/2014/main" id="{A04C9A5E-B048-01A2-8EB0-A81D25BCD230}"/>
              </a:ext>
            </a:extLst>
          </p:cNvPr>
          <p:cNvSpPr>
            <a:spLocks noGrp="1"/>
          </p:cNvSpPr>
          <p:nvPr>
            <p:ph type="title"/>
          </p:nvPr>
        </p:nvSpPr>
        <p:spPr/>
        <p:txBody>
          <a:bodyPr/>
          <a:lstStyle/>
          <a:p>
            <a:r>
              <a:rPr lang="en-US" dirty="0"/>
              <a:t>The Story</a:t>
            </a:r>
          </a:p>
        </p:txBody>
      </p:sp>
      <p:sp>
        <p:nvSpPr>
          <p:cNvPr id="6" name="TextBox 5">
            <a:hlinkClick r:id="" action="ppaction://noaction" highlightClick="1">
              <a:snd r:embed="rId3" name="PhonicUT087-Louis_state_has_an_accent.wav"/>
            </a:hlinkClick>
            <a:hlinkHover r:id="" action="ppaction://noaction">
              <a:snd r:embed="rId3" name="PhonicUT087-Louis_state_has_an_accent.wav"/>
            </a:hlinkHover>
            <a:extLst>
              <a:ext uri="{FF2B5EF4-FFF2-40B4-BE49-F238E27FC236}">
                <a16:creationId xmlns:a16="http://schemas.microsoft.com/office/drawing/2014/main" id="{563C74C3-3527-2FD5-97AE-CA6042C41C65}"/>
              </a:ext>
            </a:extLst>
          </p:cNvPr>
          <p:cNvSpPr txBox="1"/>
          <p:nvPr/>
        </p:nvSpPr>
        <p:spPr>
          <a:xfrm>
            <a:off x="4822521" y="984213"/>
            <a:ext cx="7077206" cy="1661993"/>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Most people with a strong Utah accent uh leave the </a:t>
            </a:r>
            <a:r>
              <a:rPr lang="en-US" sz="2000" i="1" dirty="0">
                <a:latin typeface="Noto Sans" panose="020B0502040504020204" pitchFamily="34" charset="0"/>
                <a:ea typeface="Noto Sans" panose="020B0502040504020204" pitchFamily="34" charset="0"/>
                <a:cs typeface="Noto Sans" panose="020B0502040504020204" pitchFamily="34" charset="0"/>
              </a:rPr>
              <a:t>t</a:t>
            </a:r>
            <a:r>
              <a:rPr lang="en-US" sz="2000" dirty="0">
                <a:latin typeface="Noto Sans" panose="020B0502040504020204" pitchFamily="34" charset="0"/>
                <a:ea typeface="Noto Sans" panose="020B0502040504020204" pitchFamily="34" charset="0"/>
                <a:cs typeface="Noto Sans" panose="020B0502040504020204" pitchFamily="34" charset="0"/>
              </a:rPr>
              <a:t> off a lot of words. I say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instead of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uh so I do think I have that accent.</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“Louis”, male, b. 1997, White, Bountiful,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practicing Mormon, small town–oriented</a:t>
            </a:r>
          </a:p>
        </p:txBody>
      </p:sp>
      <p:sp>
        <p:nvSpPr>
          <p:cNvPr id="4" name="TextBox 3">
            <a:hlinkClick r:id="" action="ppaction://noaction" highlightClick="1">
              <a:snd r:embed="rId4" name="PhonicUT064-Douglas_state_has_an_accent.wav"/>
            </a:hlinkClick>
            <a:hlinkHover r:id="" action="ppaction://noaction" highlightClick="1">
              <a:snd r:embed="rId4" name="PhonicUT064-Douglas_state_has_an_accent.wav"/>
            </a:hlinkHover>
            <a:extLst>
              <a:ext uri="{FF2B5EF4-FFF2-40B4-BE49-F238E27FC236}">
                <a16:creationId xmlns:a16="http://schemas.microsoft.com/office/drawing/2014/main" id="{224A29CA-3EDD-19B9-BC38-6D6CE8C4C86C}"/>
              </a:ext>
            </a:extLst>
          </p:cNvPr>
          <p:cNvSpPr txBox="1"/>
          <p:nvPr/>
        </p:nvSpPr>
        <p:spPr>
          <a:xfrm>
            <a:off x="4822521" y="3439449"/>
            <a:ext cx="7077206" cy="2123658"/>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What I’ve noticed is that there’s a swallowing of </a:t>
            </a:r>
            <a:r>
              <a:rPr lang="en-US" sz="2000" i="1" dirty="0">
                <a:latin typeface="Noto Sans" panose="020B0502040504020204" pitchFamily="34" charset="0"/>
                <a:ea typeface="Noto Sans" panose="020B0502040504020204" pitchFamily="34" charset="0"/>
                <a:cs typeface="Noto Sans" panose="020B0502040504020204" pitchFamily="34" charset="0"/>
              </a:rPr>
              <a:t>t</a:t>
            </a:r>
            <a:r>
              <a:rPr lang="en-US" sz="2000" dirty="0">
                <a:latin typeface="Noto Sans" panose="020B0502040504020204" pitchFamily="34" charset="0"/>
                <a:ea typeface="Noto Sans" panose="020B0502040504020204" pitchFamily="34" charset="0"/>
                <a:cs typeface="Noto Sans" panose="020B0502040504020204" pitchFamily="34" charset="0"/>
              </a:rPr>
              <a:t>’s a lot more in younger people these days. That- I don’t recall that as much from when I was a kid. </a:t>
            </a:r>
            <a:r>
              <a:rPr lang="en-US" sz="2000" dirty="0" err="1">
                <a:latin typeface="Noto Sans" panose="020B0502040504020204" pitchFamily="34" charset="0"/>
                <a:ea typeface="Noto Sans" panose="020B0502040504020204" pitchFamily="34" charset="0"/>
                <a:cs typeface="Noto Sans" panose="020B0502040504020204" pitchFamily="34" charset="0"/>
              </a:rPr>
              <a:t>Y’know</a:t>
            </a:r>
            <a:r>
              <a:rPr lang="en-US" sz="2000" dirty="0">
                <a:latin typeface="Noto Sans" panose="020B0502040504020204" pitchFamily="34" charset="0"/>
                <a:ea typeface="Noto Sans" panose="020B0502040504020204" pitchFamily="34" charset="0"/>
                <a:cs typeface="Noto Sans" panose="020B0502040504020204" pitchFamily="34" charset="0"/>
              </a:rPr>
              <a:t> people will say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t>
            </a:r>
            <a:r>
              <a:rPr lang="en-US" sz="2000" i="1" dirty="0">
                <a:solidFill>
                  <a:srgbClr val="66C3A5"/>
                </a:solidFill>
                <a:latin typeface="Noto Sans" panose="020B0502040504020204" pitchFamily="34" charset="0"/>
                <a:ea typeface="Noto Sans" panose="020B0502040504020204" pitchFamily="34" charset="0"/>
                <a:cs typeface="Noto Sans" panose="020B0502040504020204" pitchFamily="34" charset="0"/>
              </a:rPr>
              <a:t>Clin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that </a:t>
            </a:r>
            <a:r>
              <a:rPr lang="en-US" sz="2000" dirty="0" err="1">
                <a:latin typeface="Noto Sans" panose="020B0502040504020204" pitchFamily="34" charset="0"/>
                <a:ea typeface="Noto Sans" panose="020B0502040504020204" pitchFamily="34" charset="0"/>
                <a:cs typeface="Noto Sans" panose="020B0502040504020204" pitchFamily="34" charset="0"/>
              </a:rPr>
              <a:t>kinda</a:t>
            </a:r>
            <a:r>
              <a:rPr lang="en-US" sz="2000" dirty="0">
                <a:latin typeface="Noto Sans" panose="020B0502040504020204" pitchFamily="34" charset="0"/>
                <a:ea typeface="Noto Sans" panose="020B0502040504020204" pitchFamily="34" charset="0"/>
                <a:cs typeface="Noto Sans" panose="020B0502040504020204" pitchFamily="34" charset="0"/>
              </a:rPr>
              <a:t> thing, where the </a:t>
            </a:r>
            <a:r>
              <a:rPr lang="en-US" sz="2000" i="1" dirty="0">
                <a:latin typeface="Noto Sans" panose="020B0502040504020204" pitchFamily="34" charset="0"/>
                <a:ea typeface="Noto Sans" panose="020B0502040504020204" pitchFamily="34" charset="0"/>
                <a:cs typeface="Noto Sans" panose="020B0502040504020204" pitchFamily="34" charset="0"/>
              </a:rPr>
              <a:t>t </a:t>
            </a:r>
            <a:r>
              <a:rPr lang="en-US" sz="2000" dirty="0">
                <a:latin typeface="Noto Sans" panose="020B0502040504020204" pitchFamily="34" charset="0"/>
                <a:ea typeface="Noto Sans" panose="020B0502040504020204" pitchFamily="34" charset="0"/>
                <a:cs typeface="Noto Sans" panose="020B0502040504020204" pitchFamily="34" charset="0"/>
              </a:rPr>
              <a:t>is swallowed. </a:t>
            </a:r>
          </a:p>
          <a:p>
            <a:pPr algn="r"/>
            <a:r>
              <a:rPr lang="en-US" sz="1600" dirty="0">
                <a:latin typeface="Noto Sans" panose="020B0502040504020204" pitchFamily="34" charset="0"/>
                <a:ea typeface="Noto Sans" panose="020B0502040504020204" pitchFamily="34" charset="0"/>
                <a:cs typeface="Noto Sans" panose="020B0502040504020204" pitchFamily="34" charset="0"/>
              </a:rPr>
              <a:t>“Douglas”, male, b. 1965, White, West Jordan,</a:t>
            </a:r>
          </a:p>
          <a:p>
            <a:pPr algn="r"/>
            <a:r>
              <a:rPr lang="en-US" sz="1600" dirty="0">
                <a:latin typeface="Noto Sans" panose="020B0502040504020204" pitchFamily="34" charset="0"/>
                <a:ea typeface="Noto Sans" panose="020B0502040504020204" pitchFamily="34" charset="0"/>
                <a:cs typeface="Noto Sans" panose="020B0502040504020204" pitchFamily="34" charset="0"/>
              </a:rPr>
              <a:t>non- Mormon, urban-oriented</a:t>
            </a:r>
          </a:p>
        </p:txBody>
      </p:sp>
      <p:sp>
        <p:nvSpPr>
          <p:cNvPr id="12" name="Content Placeholder 2">
            <a:extLst>
              <a:ext uri="{FF2B5EF4-FFF2-40B4-BE49-F238E27FC236}">
                <a16:creationId xmlns:a16="http://schemas.microsoft.com/office/drawing/2014/main" id="{24D62634-51A2-B15C-D122-0B98EFFC84FC}"/>
              </a:ext>
            </a:extLst>
          </p:cNvPr>
          <p:cNvSpPr>
            <a:spLocks noGrp="1"/>
          </p:cNvSpPr>
          <p:nvPr>
            <p:ph idx="1"/>
          </p:nvPr>
        </p:nvSpPr>
        <p:spPr>
          <a:xfrm>
            <a:off x="609601" y="1575607"/>
            <a:ext cx="3657600" cy="4550557"/>
          </a:xfrm>
        </p:spPr>
        <p:txBody>
          <a:bodyPr/>
          <a:lstStyle/>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a:t>
            </a:r>
            <a:r>
              <a:rPr lang="en-US" dirty="0"/>
              <a:t> develops.</a:t>
            </a:r>
          </a:p>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 </a:t>
            </a:r>
            <a:r>
              <a:rPr lang="en-US" dirty="0"/>
              <a:t>is stigmatized</a:t>
            </a:r>
          </a:p>
          <a:p>
            <a:pPr marL="293688" indent="-284163">
              <a:buFont typeface="+mj-lt"/>
              <a:buAutoNum type="arabicPeriod"/>
            </a:pPr>
            <a:r>
              <a:rPr lang="en-US" dirty="0"/>
              <a:t> </a:t>
            </a:r>
            <a:r>
              <a:rPr lang="en-US" dirty="0">
                <a:solidFill>
                  <a:srgbClr val="8DA0CB"/>
                </a:solidFill>
              </a:rPr>
              <a:t>Hyperarticulated [</a:t>
            </a:r>
            <a:r>
              <a:rPr lang="en-US" dirty="0" err="1">
                <a:solidFill>
                  <a:srgbClr val="8DA0CB"/>
                </a:solidFill>
              </a:rPr>
              <a:t>tʰɨn</a:t>
            </a:r>
            <a:r>
              <a:rPr lang="en-US" dirty="0">
                <a:solidFill>
                  <a:srgbClr val="8DA0CB"/>
                </a:solidFill>
              </a:rPr>
              <a:t>] </a:t>
            </a:r>
            <a:r>
              <a:rPr lang="en-US" dirty="0"/>
              <a:t>is</a:t>
            </a:r>
            <a:br>
              <a:rPr lang="en-US" dirty="0"/>
            </a:br>
            <a:r>
              <a:rPr lang="en-US" dirty="0"/>
              <a:t> correct and glottal stops</a:t>
            </a:r>
            <a:br>
              <a:rPr lang="en-US" dirty="0"/>
            </a:br>
            <a:r>
              <a:rPr lang="en-US" dirty="0"/>
              <a:t> are bad</a:t>
            </a:r>
          </a:p>
          <a:p>
            <a:pPr marL="293688" indent="-284163">
              <a:buFont typeface="+mj-lt"/>
              <a:buAutoNum type="arabicPeriod"/>
            </a:pPr>
            <a:r>
              <a:rPr lang="en-US" dirty="0"/>
              <a:t> Utah has no accent</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 Utahn</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a:t>
            </a:r>
            <a:br>
              <a:rPr lang="en-US" dirty="0"/>
            </a:br>
            <a:r>
              <a:rPr lang="en-US" dirty="0"/>
              <a:t> stigmatized</a:t>
            </a:r>
          </a:p>
        </p:txBody>
      </p:sp>
      <p:sp>
        <p:nvSpPr>
          <p:cNvPr id="13" name="Rectangle 12">
            <a:extLst>
              <a:ext uri="{FF2B5EF4-FFF2-40B4-BE49-F238E27FC236}">
                <a16:creationId xmlns:a16="http://schemas.microsoft.com/office/drawing/2014/main" id="{19A86370-4648-CD71-209E-8EF9FE5289C3}"/>
              </a:ext>
            </a:extLst>
          </p:cNvPr>
          <p:cNvSpPr/>
          <p:nvPr/>
        </p:nvSpPr>
        <p:spPr>
          <a:xfrm>
            <a:off x="609599" y="4330261"/>
            <a:ext cx="3657600" cy="809297"/>
          </a:xfrm>
          <a:prstGeom prst="rect">
            <a:avLst/>
          </a:prstGeom>
          <a:solidFill>
            <a:srgbClr val="FFFFFF">
              <a:alpha val="7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4EDE920-716D-52E8-33D0-0AB9A16AB2EE}"/>
              </a:ext>
            </a:extLst>
          </p:cNvPr>
          <p:cNvSpPr/>
          <p:nvPr/>
        </p:nvSpPr>
        <p:spPr>
          <a:xfrm>
            <a:off x="609599" y="1534911"/>
            <a:ext cx="3657600" cy="2322386"/>
          </a:xfrm>
          <a:prstGeom prst="rect">
            <a:avLst/>
          </a:prstGeom>
          <a:solidFill>
            <a:srgbClr val="FFFFFF">
              <a:alpha val="7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03019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639177-B238-8E37-B0D2-EB57F06C200A}"/>
              </a:ext>
            </a:extLst>
          </p:cNvPr>
          <p:cNvSpPr>
            <a:spLocks noGrp="1"/>
          </p:cNvSpPr>
          <p:nvPr>
            <p:ph type="sldNum" sz="quarter" idx="11"/>
          </p:nvPr>
        </p:nvSpPr>
        <p:spPr/>
        <p:txBody>
          <a:bodyPr/>
          <a:lstStyle/>
          <a:p>
            <a:fld id="{2F4E2E3C-FF33-FC45-91A9-BDC48E1E835D}" type="slidenum">
              <a:rPr lang="en-US" smtClean="0"/>
              <a:pPr/>
              <a:t>22</a:t>
            </a:fld>
            <a:endParaRPr lang="en-US" dirty="0"/>
          </a:p>
        </p:txBody>
      </p:sp>
      <p:sp>
        <p:nvSpPr>
          <p:cNvPr id="5" name="Title 4">
            <a:extLst>
              <a:ext uri="{FF2B5EF4-FFF2-40B4-BE49-F238E27FC236}">
                <a16:creationId xmlns:a16="http://schemas.microsoft.com/office/drawing/2014/main" id="{A04C9A5E-B048-01A2-8EB0-A81D25BCD230}"/>
              </a:ext>
            </a:extLst>
          </p:cNvPr>
          <p:cNvSpPr>
            <a:spLocks noGrp="1"/>
          </p:cNvSpPr>
          <p:nvPr>
            <p:ph type="title"/>
          </p:nvPr>
        </p:nvSpPr>
        <p:spPr/>
        <p:txBody>
          <a:bodyPr/>
          <a:lstStyle/>
          <a:p>
            <a:r>
              <a:rPr lang="en-US" dirty="0"/>
              <a:t>The Story</a:t>
            </a:r>
          </a:p>
        </p:txBody>
      </p:sp>
      <p:sp>
        <p:nvSpPr>
          <p:cNvPr id="6" name="TextBox 5">
            <a:hlinkClick r:id="" action="ppaction://noaction" highlightClick="1">
              <a:snd r:embed="rId3" name="PhonicUT089-Mayra_state_has_an_accent.wav"/>
            </a:hlinkClick>
            <a:hlinkHover r:id="" action="ppaction://noaction" highlightClick="1">
              <a:snd r:embed="rId3" name="PhonicUT089-Mayra_state_has_an_accent.wav"/>
            </a:hlinkHover>
            <a:extLst>
              <a:ext uri="{FF2B5EF4-FFF2-40B4-BE49-F238E27FC236}">
                <a16:creationId xmlns:a16="http://schemas.microsoft.com/office/drawing/2014/main" id="{563C74C3-3527-2FD5-97AE-CA6042C41C65}"/>
              </a:ext>
            </a:extLst>
          </p:cNvPr>
          <p:cNvSpPr txBox="1"/>
          <p:nvPr/>
        </p:nvSpPr>
        <p:spPr>
          <a:xfrm>
            <a:off x="4860099" y="382012"/>
            <a:ext cx="7077206" cy="3200876"/>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There have also been some conscious things over my life. Like, I’ve cons- consciously tried to say the word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instead of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But I feel like my natural tendency is to- is to say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But I prefer saying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 </a:t>
            </a:r>
            <a:r>
              <a:rPr lang="en-US" sz="2000" dirty="0">
                <a:latin typeface="Noto Sans" panose="020B0502040504020204" pitchFamily="34" charset="0"/>
                <a:ea typeface="Noto Sans" panose="020B0502040504020204" pitchFamily="34" charset="0"/>
                <a:cs typeface="Noto Sans" panose="020B0502040504020204" pitchFamily="34" charset="0"/>
              </a:rPr>
              <a:t>because I think it sounds better. And so there are little things over the t- my time um, being alive that I’ve just adjusted um to </a:t>
            </a:r>
            <a:r>
              <a:rPr lang="en-US" sz="2000" dirty="0" err="1">
                <a:latin typeface="Noto Sans" panose="020B0502040504020204" pitchFamily="34" charset="0"/>
                <a:ea typeface="Noto Sans" panose="020B0502040504020204" pitchFamily="34" charset="0"/>
                <a:cs typeface="Noto Sans" panose="020B0502040504020204" pitchFamily="34" charset="0"/>
              </a:rPr>
              <a:t>kinda</a:t>
            </a:r>
            <a:r>
              <a:rPr lang="en-US" sz="2000" dirty="0">
                <a:latin typeface="Noto Sans" panose="020B0502040504020204" pitchFamily="34" charset="0"/>
                <a:ea typeface="Noto Sans" panose="020B0502040504020204" pitchFamily="34" charset="0"/>
                <a:cs typeface="Noto Sans" panose="020B0502040504020204" pitchFamily="34" charset="0"/>
              </a:rPr>
              <a:t> be more neutral and more pleasing. </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“Mayra”, female, b. 1990, White, Orem,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ex-Mormon, suburban-oriented</a:t>
            </a:r>
          </a:p>
        </p:txBody>
      </p:sp>
      <p:sp>
        <p:nvSpPr>
          <p:cNvPr id="4" name="TextBox 3">
            <a:hlinkClick r:id="" action="ppaction://noaction" highlightClick="1">
              <a:snd r:embed="rId4" name="PhonicUT114-Charity_state_has_an_accent.wav"/>
            </a:hlinkClick>
            <a:hlinkHover r:id="" action="ppaction://noaction" highlightClick="1">
              <a:snd r:embed="rId4" name="PhonicUT114-Charity_state_has_an_accent.wav"/>
            </a:hlinkHover>
            <a:extLst>
              <a:ext uri="{FF2B5EF4-FFF2-40B4-BE49-F238E27FC236}">
                <a16:creationId xmlns:a16="http://schemas.microsoft.com/office/drawing/2014/main" id="{38F2B71C-5CE2-F26F-B01F-5BFAC42358DF}"/>
              </a:ext>
            </a:extLst>
          </p:cNvPr>
          <p:cNvSpPr txBox="1"/>
          <p:nvPr/>
        </p:nvSpPr>
        <p:spPr>
          <a:xfrm>
            <a:off x="4860099" y="3676958"/>
            <a:ext cx="7077206" cy="2277547"/>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There’s certain words that I’ve tried not to say. Like I used to have more of a Utah accent with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And then people </a:t>
            </a:r>
            <a:r>
              <a:rPr lang="en-US" sz="2000" dirty="0" err="1">
                <a:latin typeface="Noto Sans" panose="020B0502040504020204" pitchFamily="34" charset="0"/>
                <a:ea typeface="Noto Sans" panose="020B0502040504020204" pitchFamily="34" charset="0"/>
                <a:cs typeface="Noto Sans" panose="020B0502040504020204" pitchFamily="34" charset="0"/>
              </a:rPr>
              <a:t>kinda</a:t>
            </a:r>
            <a:r>
              <a:rPr lang="en-US" sz="2000" dirty="0">
                <a:latin typeface="Noto Sans" panose="020B0502040504020204" pitchFamily="34" charset="0"/>
                <a:ea typeface="Noto Sans" panose="020B0502040504020204" pitchFamily="34" charset="0"/>
                <a:cs typeface="Noto Sans" panose="020B0502040504020204" pitchFamily="34" charset="0"/>
              </a:rPr>
              <a:t> made fun of it. So I started trying more to pronounce the </a:t>
            </a:r>
            <a:r>
              <a:rPr lang="en-US" sz="2000" i="1" dirty="0">
                <a:latin typeface="Noto Sans" panose="020B0502040504020204" pitchFamily="34" charset="0"/>
                <a:ea typeface="Noto Sans" panose="020B0502040504020204" pitchFamily="34" charset="0"/>
                <a:cs typeface="Noto Sans" panose="020B0502040504020204" pitchFamily="34" charset="0"/>
              </a:rPr>
              <a:t>t</a:t>
            </a:r>
            <a:r>
              <a:rPr lang="en-US" sz="2000" dirty="0">
                <a:latin typeface="Noto Sans" panose="020B0502040504020204" pitchFamily="34" charset="0"/>
                <a:ea typeface="Noto Sans" panose="020B0502040504020204" pitchFamily="34" charset="0"/>
                <a:cs typeface="Noto Sans" panose="020B0502040504020204" pitchFamily="34" charset="0"/>
              </a:rPr>
              <a:t> and I specifically say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with the </a:t>
            </a:r>
            <a:r>
              <a:rPr lang="en-US" sz="2000" i="1" dirty="0">
                <a:latin typeface="Noto Sans" panose="020B0502040504020204" pitchFamily="34" charset="0"/>
                <a:ea typeface="Noto Sans" panose="020B0502040504020204" pitchFamily="34" charset="0"/>
                <a:cs typeface="Noto Sans" panose="020B0502040504020204" pitchFamily="34" charset="0"/>
              </a:rPr>
              <a:t>t</a:t>
            </a:r>
            <a:r>
              <a:rPr lang="en-US" sz="2000" dirty="0">
                <a:latin typeface="Noto Sans" panose="020B0502040504020204" pitchFamily="34" charset="0"/>
                <a:ea typeface="Noto Sans" panose="020B0502040504020204" pitchFamily="34" charset="0"/>
                <a:cs typeface="Noto Sans" panose="020B0502040504020204" pitchFamily="34" charset="0"/>
              </a:rPr>
              <a:t>. </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“Charity”, female, b. 1986, White, unspecified Utah,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ex-Mormon, suburban-oriented</a:t>
            </a:r>
          </a:p>
        </p:txBody>
      </p:sp>
      <p:sp>
        <p:nvSpPr>
          <p:cNvPr id="12" name="Content Placeholder 2">
            <a:extLst>
              <a:ext uri="{FF2B5EF4-FFF2-40B4-BE49-F238E27FC236}">
                <a16:creationId xmlns:a16="http://schemas.microsoft.com/office/drawing/2014/main" id="{E37D11BA-A577-E4B2-5602-24E6487EF1F0}"/>
              </a:ext>
            </a:extLst>
          </p:cNvPr>
          <p:cNvSpPr>
            <a:spLocks noGrp="1"/>
          </p:cNvSpPr>
          <p:nvPr>
            <p:ph idx="1"/>
          </p:nvPr>
        </p:nvSpPr>
        <p:spPr>
          <a:xfrm>
            <a:off x="609601" y="1575607"/>
            <a:ext cx="3657600" cy="4550557"/>
          </a:xfrm>
        </p:spPr>
        <p:txBody>
          <a:bodyPr/>
          <a:lstStyle/>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a:t>
            </a:r>
            <a:r>
              <a:rPr lang="en-US" dirty="0"/>
              <a:t> develops.</a:t>
            </a:r>
          </a:p>
          <a:p>
            <a:pPr marL="293688" indent="-284163">
              <a:buFont typeface="+mj-lt"/>
              <a:buAutoNum type="arabicPeriod"/>
            </a:pPr>
            <a:r>
              <a:rPr lang="en-US" dirty="0"/>
              <a:t> </a:t>
            </a:r>
            <a:r>
              <a:rPr lang="en-US" dirty="0">
                <a:solidFill>
                  <a:srgbClr val="F48D62"/>
                </a:solidFill>
              </a:rPr>
              <a:t>Utah [</a:t>
            </a:r>
            <a:r>
              <a:rPr lang="en-US" dirty="0" err="1">
                <a:solidFill>
                  <a:srgbClr val="F48D62"/>
                </a:solidFill>
              </a:rPr>
              <a:t>ʔɨn</a:t>
            </a:r>
            <a:r>
              <a:rPr lang="en-US" dirty="0">
                <a:solidFill>
                  <a:srgbClr val="F48D62"/>
                </a:solidFill>
              </a:rPr>
              <a:t>] </a:t>
            </a:r>
            <a:r>
              <a:rPr lang="en-US" dirty="0"/>
              <a:t>is stigmatized</a:t>
            </a:r>
          </a:p>
          <a:p>
            <a:pPr marL="293688" indent="-284163">
              <a:buFont typeface="+mj-lt"/>
              <a:buAutoNum type="arabicPeriod"/>
            </a:pPr>
            <a:r>
              <a:rPr lang="en-US" dirty="0"/>
              <a:t> </a:t>
            </a:r>
            <a:r>
              <a:rPr lang="en-US" dirty="0">
                <a:solidFill>
                  <a:srgbClr val="8DA0CB"/>
                </a:solidFill>
              </a:rPr>
              <a:t>Hyperarticulated [</a:t>
            </a:r>
            <a:r>
              <a:rPr lang="en-US" dirty="0" err="1">
                <a:solidFill>
                  <a:srgbClr val="8DA0CB"/>
                </a:solidFill>
              </a:rPr>
              <a:t>tʰɨn</a:t>
            </a:r>
            <a:r>
              <a:rPr lang="en-US" dirty="0">
                <a:solidFill>
                  <a:srgbClr val="8DA0CB"/>
                </a:solidFill>
              </a:rPr>
              <a:t>] </a:t>
            </a:r>
            <a:r>
              <a:rPr lang="en-US" dirty="0"/>
              <a:t>is</a:t>
            </a:r>
            <a:br>
              <a:rPr lang="en-US" dirty="0"/>
            </a:br>
            <a:r>
              <a:rPr lang="en-US" dirty="0"/>
              <a:t> correct and glottal stops</a:t>
            </a:r>
            <a:br>
              <a:rPr lang="en-US" dirty="0"/>
            </a:br>
            <a:r>
              <a:rPr lang="en-US" dirty="0"/>
              <a:t> are bad</a:t>
            </a:r>
          </a:p>
          <a:p>
            <a:pPr marL="293688" indent="-284163">
              <a:buFont typeface="+mj-lt"/>
              <a:buAutoNum type="arabicPeriod"/>
            </a:pPr>
            <a:r>
              <a:rPr lang="en-US" dirty="0"/>
              <a:t> Utah has no accent</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 Utahn</a:t>
            </a:r>
          </a:p>
          <a:p>
            <a:pPr marL="293688" indent="-284163">
              <a:buFont typeface="+mj-lt"/>
              <a:buAutoNum type="arabicPeriod"/>
            </a:pPr>
            <a:r>
              <a:rPr lang="en-US" dirty="0"/>
              <a:t> </a:t>
            </a:r>
            <a:r>
              <a:rPr lang="en-US" dirty="0">
                <a:solidFill>
                  <a:srgbClr val="66C3A5"/>
                </a:solidFill>
              </a:rPr>
              <a:t>Mainstream [</a:t>
            </a:r>
            <a:r>
              <a:rPr lang="en-US" dirty="0" err="1">
                <a:solidFill>
                  <a:srgbClr val="66C3A5"/>
                </a:solidFill>
              </a:rPr>
              <a:t>ʔn</a:t>
            </a:r>
            <a:r>
              <a:rPr lang="en-US" dirty="0">
                <a:solidFill>
                  <a:srgbClr val="66C3A5"/>
                </a:solidFill>
              </a:rPr>
              <a:t>̩] </a:t>
            </a:r>
            <a:r>
              <a:rPr lang="en-US" dirty="0"/>
              <a:t>is</a:t>
            </a:r>
            <a:br>
              <a:rPr lang="en-US" dirty="0"/>
            </a:br>
            <a:r>
              <a:rPr lang="en-US" dirty="0"/>
              <a:t> stigmatized</a:t>
            </a:r>
          </a:p>
        </p:txBody>
      </p:sp>
      <p:sp>
        <p:nvSpPr>
          <p:cNvPr id="13" name="Rectangle 12">
            <a:extLst>
              <a:ext uri="{FF2B5EF4-FFF2-40B4-BE49-F238E27FC236}">
                <a16:creationId xmlns:a16="http://schemas.microsoft.com/office/drawing/2014/main" id="{9B2BA452-26F4-9AE5-4314-B756BCE92112}"/>
              </a:ext>
            </a:extLst>
          </p:cNvPr>
          <p:cNvSpPr/>
          <p:nvPr/>
        </p:nvSpPr>
        <p:spPr>
          <a:xfrm>
            <a:off x="609599" y="1534911"/>
            <a:ext cx="3657600" cy="2711268"/>
          </a:xfrm>
          <a:prstGeom prst="rect">
            <a:avLst/>
          </a:prstGeom>
          <a:solidFill>
            <a:srgbClr val="FFFFFF">
              <a:alpha val="7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743994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388748-D4A5-B752-E6D6-F27F742218FD}"/>
              </a:ext>
            </a:extLst>
          </p:cNvPr>
          <p:cNvPicPr>
            <a:picLocks noChangeAspect="1"/>
          </p:cNvPicPr>
          <p:nvPr/>
        </p:nvPicPr>
        <p:blipFill>
          <a:blip r:embed="rId3"/>
          <a:srcRect/>
          <a:stretch/>
        </p:blipFill>
        <p:spPr>
          <a:xfrm>
            <a:off x="6351" y="0"/>
            <a:ext cx="12185647" cy="6861574"/>
          </a:xfrm>
          <a:prstGeom prst="rect">
            <a:avLst/>
          </a:prstGeom>
        </p:spPr>
      </p:pic>
      <p:sp>
        <p:nvSpPr>
          <p:cNvPr id="6" name="Rectangle 5">
            <a:extLst>
              <a:ext uri="{FF2B5EF4-FFF2-40B4-BE49-F238E27FC236}">
                <a16:creationId xmlns:a16="http://schemas.microsoft.com/office/drawing/2014/main" id="{BDAD30F1-5664-FD63-58F0-B9727E7D665B}"/>
              </a:ext>
            </a:extLst>
          </p:cNvPr>
          <p:cNvSpPr/>
          <p:nvPr/>
        </p:nvSpPr>
        <p:spPr>
          <a:xfrm>
            <a:off x="2412195" y="5142270"/>
            <a:ext cx="583395" cy="1179871"/>
          </a:xfrm>
          <a:prstGeom prst="rect">
            <a:avLst/>
          </a:prstGeom>
          <a:solidFill>
            <a:schemeClr val="bg1">
              <a:lumMod val="75000"/>
            </a:schemeClr>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000" dirty="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style</a:t>
            </a:r>
            <a:endParaRPr lang="en-US" sz="1400" dirty="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endParaRPr>
          </a:p>
          <a:p>
            <a:pPr algn="ctr"/>
            <a:r>
              <a:rPr lang="en-US" sz="1000" dirty="0">
                <a:solidFill>
                  <a:schemeClr val="tx1">
                    <a:lumMod val="75000"/>
                    <a:lumOff val="25000"/>
                  </a:schemeClr>
                </a:solidFill>
                <a:latin typeface="Noto Sans" panose="020B0502040504020204" pitchFamily="34" charset="0"/>
                <a:ea typeface="Noto Sans" panose="020B0502040504020204" pitchFamily="34" charset="0"/>
                <a:cs typeface="Noto Sans" panose="020B0502040504020204" pitchFamily="34" charset="0"/>
              </a:rPr>
              <a:t>effects</a:t>
            </a:r>
          </a:p>
        </p:txBody>
      </p:sp>
      <p:sp>
        <p:nvSpPr>
          <p:cNvPr id="7" name="TextBox 6">
            <a:extLst>
              <a:ext uri="{FF2B5EF4-FFF2-40B4-BE49-F238E27FC236}">
                <a16:creationId xmlns:a16="http://schemas.microsoft.com/office/drawing/2014/main" id="{A69AC007-A848-C5C4-7049-F2C116C46907}"/>
              </a:ext>
            </a:extLst>
          </p:cNvPr>
          <p:cNvSpPr txBox="1"/>
          <p:nvPr/>
        </p:nvSpPr>
        <p:spPr>
          <a:xfrm>
            <a:off x="2465982" y="4381672"/>
            <a:ext cx="475819" cy="523220"/>
          </a:xfrm>
          <a:prstGeom prst="rect">
            <a:avLst/>
          </a:prstGeom>
          <a:noFill/>
        </p:spPr>
        <p:txBody>
          <a:bodyPr wrap="square" rtlCol="0">
            <a:spAutoFit/>
          </a:bodyPr>
          <a:lstStyle/>
          <a:p>
            <a:pPr algn="ctr"/>
            <a:r>
              <a:rPr lang="en-US" sz="2800" dirty="0">
                <a:latin typeface="Noto Sans" panose="020B0502040504020204" pitchFamily="34" charset="0"/>
                <a:ea typeface="Noto Sans" panose="020B0502040504020204" pitchFamily="34" charset="0"/>
                <a:cs typeface="Noto Sans" panose="020B0502040504020204" pitchFamily="34" charset="0"/>
              </a:rPr>
              <a:t>?</a:t>
            </a:r>
          </a:p>
        </p:txBody>
      </p:sp>
    </p:spTree>
    <p:extLst>
      <p:ext uri="{BB962C8B-B14F-4D97-AF65-F5344CB8AC3E}">
        <p14:creationId xmlns:p14="http://schemas.microsoft.com/office/powerpoint/2010/main" val="8612034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5B6CBAD-F037-30F2-15ED-2397F4888F62}"/>
              </a:ext>
            </a:extLst>
          </p:cNvPr>
          <p:cNvSpPr>
            <a:spLocks noGrp="1"/>
          </p:cNvSpPr>
          <p:nvPr>
            <p:ph type="sldNum" sz="quarter" idx="11"/>
          </p:nvPr>
        </p:nvSpPr>
        <p:spPr/>
        <p:txBody>
          <a:bodyPr/>
          <a:lstStyle/>
          <a:p>
            <a:fld id="{2F4E2E3C-FF33-FC45-91A9-BDC48E1E835D}" type="slidenum">
              <a:rPr lang="en-US" smtClean="0"/>
              <a:pPr/>
              <a:t>24</a:t>
            </a:fld>
            <a:endParaRPr lang="en-US" dirty="0"/>
          </a:p>
        </p:txBody>
      </p:sp>
      <p:sp>
        <p:nvSpPr>
          <p:cNvPr id="5" name="Text Placeholder 4">
            <a:extLst>
              <a:ext uri="{FF2B5EF4-FFF2-40B4-BE49-F238E27FC236}">
                <a16:creationId xmlns:a16="http://schemas.microsoft.com/office/drawing/2014/main" id="{C507B441-7E1A-85FB-F55F-C122759D76E2}"/>
              </a:ext>
            </a:extLst>
          </p:cNvPr>
          <p:cNvSpPr>
            <a:spLocks noGrp="1"/>
          </p:cNvSpPr>
          <p:nvPr>
            <p:ph type="body" sz="quarter" idx="12"/>
          </p:nvPr>
        </p:nvSpPr>
        <p:spPr/>
        <p:txBody>
          <a:bodyPr>
            <a:normAutofit lnSpcReduction="10000"/>
          </a:bodyPr>
          <a:lstStyle/>
          <a:p>
            <a:r>
              <a:rPr lang="en-US" dirty="0"/>
              <a:t>Discussion</a:t>
            </a:r>
          </a:p>
        </p:txBody>
      </p:sp>
    </p:spTree>
    <p:extLst>
      <p:ext uri="{BB962C8B-B14F-4D97-AF65-F5344CB8AC3E}">
        <p14:creationId xmlns:p14="http://schemas.microsoft.com/office/powerpoint/2010/main" val="18077583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CB4413F-7A9D-0F5F-B1C8-D3A03DDF4BE4}"/>
              </a:ext>
            </a:extLst>
          </p:cNvPr>
          <p:cNvSpPr>
            <a:spLocks noGrp="1"/>
          </p:cNvSpPr>
          <p:nvPr>
            <p:ph type="sldNum" sz="quarter" idx="11"/>
          </p:nvPr>
        </p:nvSpPr>
        <p:spPr/>
        <p:txBody>
          <a:bodyPr/>
          <a:lstStyle/>
          <a:p>
            <a:fld id="{2F4E2E3C-FF33-FC45-91A9-BDC48E1E835D}" type="slidenum">
              <a:rPr lang="en-US" smtClean="0"/>
              <a:pPr/>
              <a:t>25</a:t>
            </a:fld>
            <a:endParaRPr lang="en-US" dirty="0"/>
          </a:p>
        </p:txBody>
      </p:sp>
      <p:sp>
        <p:nvSpPr>
          <p:cNvPr id="5" name="Content Placeholder 4">
            <a:extLst>
              <a:ext uri="{FF2B5EF4-FFF2-40B4-BE49-F238E27FC236}">
                <a16:creationId xmlns:a16="http://schemas.microsoft.com/office/drawing/2014/main" id="{6E4BA3B1-9375-71FB-DB73-A86747707A70}"/>
              </a:ext>
            </a:extLst>
          </p:cNvPr>
          <p:cNvSpPr>
            <a:spLocks noGrp="1"/>
          </p:cNvSpPr>
          <p:nvPr>
            <p:ph idx="1"/>
          </p:nvPr>
        </p:nvSpPr>
        <p:spPr/>
        <p:txBody>
          <a:bodyPr/>
          <a:lstStyle/>
          <a:p>
            <a:r>
              <a:rPr lang="en-US" dirty="0"/>
              <a:t>A rare(?) case of the mainstream variant being so overtly stigmatized.</a:t>
            </a:r>
          </a:p>
          <a:p>
            <a:pPr lvl="1"/>
            <a:endParaRPr lang="en-US" dirty="0"/>
          </a:p>
          <a:p>
            <a:r>
              <a:rPr lang="en-US" dirty="0"/>
              <a:t>Unlike other areas, where they don’t hear the non-</a:t>
            </a:r>
            <a:r>
              <a:rPr lang="en-US" dirty="0" err="1"/>
              <a:t>standardness</a:t>
            </a:r>
            <a:r>
              <a:rPr lang="en-US" dirty="0"/>
              <a:t> of their speech</a:t>
            </a:r>
            <a:r>
              <a:rPr lang="en-US" sz="1400" dirty="0"/>
              <a:t> (</a:t>
            </a:r>
            <a:r>
              <a:rPr lang="en-US" sz="1400" dirty="0" err="1"/>
              <a:t>Niedzelski</a:t>
            </a:r>
            <a:r>
              <a:rPr lang="en-US" sz="1400" dirty="0"/>
              <a:t> 1999)</a:t>
            </a:r>
            <a:r>
              <a:rPr lang="en-US" dirty="0"/>
              <a:t>, they fail to hear the “non-standard” variants in others’ speech.</a:t>
            </a:r>
          </a:p>
          <a:p>
            <a:pPr lvl="1"/>
            <a:r>
              <a:rPr lang="en-US" dirty="0"/>
              <a:t>They’re unaware of what the mainstream variant even is. </a:t>
            </a:r>
          </a:p>
          <a:p>
            <a:pPr lvl="1"/>
            <a:r>
              <a:rPr lang="en-US" dirty="0"/>
              <a:t>“Your brain gets in the way of your ear.” (Preston 2018)</a:t>
            </a:r>
          </a:p>
          <a:p>
            <a:pPr lvl="1"/>
            <a:endParaRPr lang="en-US" dirty="0"/>
          </a:p>
          <a:p>
            <a:r>
              <a:rPr lang="en-US" dirty="0"/>
              <a:t>They hypercorrect towards a fictitious standard.</a:t>
            </a:r>
          </a:p>
        </p:txBody>
      </p:sp>
      <p:sp>
        <p:nvSpPr>
          <p:cNvPr id="4" name="Title 3">
            <a:extLst>
              <a:ext uri="{FF2B5EF4-FFF2-40B4-BE49-F238E27FC236}">
                <a16:creationId xmlns:a16="http://schemas.microsoft.com/office/drawing/2014/main" id="{45DFFB88-DD7C-C5E5-EFB3-A3A4B37FB118}"/>
              </a:ext>
            </a:extLst>
          </p:cNvPr>
          <p:cNvSpPr>
            <a:spLocks noGrp="1"/>
          </p:cNvSpPr>
          <p:nvPr>
            <p:ph type="title"/>
          </p:nvPr>
        </p:nvSpPr>
        <p:spPr/>
        <p:txBody>
          <a:bodyPr/>
          <a:lstStyle/>
          <a:p>
            <a:r>
              <a:rPr lang="en-US" dirty="0"/>
              <a:t>Shibboleth in Utah</a:t>
            </a:r>
          </a:p>
        </p:txBody>
      </p:sp>
    </p:spTree>
    <p:extLst>
      <p:ext uri="{BB962C8B-B14F-4D97-AF65-F5344CB8AC3E}">
        <p14:creationId xmlns:p14="http://schemas.microsoft.com/office/powerpoint/2010/main" val="38826071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B8140F-11BC-696F-C49C-EE789BC7478B}"/>
              </a:ext>
            </a:extLst>
          </p:cNvPr>
          <p:cNvSpPr>
            <a:spLocks noGrp="1"/>
          </p:cNvSpPr>
          <p:nvPr>
            <p:ph type="sldNum" sz="quarter" idx="11"/>
          </p:nvPr>
        </p:nvSpPr>
        <p:spPr/>
        <p:txBody>
          <a:bodyPr/>
          <a:lstStyle/>
          <a:p>
            <a:fld id="{2F4E2E3C-FF33-FC45-91A9-BDC48E1E835D}" type="slidenum">
              <a:rPr lang="en-US" smtClean="0"/>
              <a:pPr/>
              <a:t>26</a:t>
            </a:fld>
            <a:endParaRPr lang="en-US" dirty="0"/>
          </a:p>
        </p:txBody>
      </p:sp>
      <p:sp>
        <p:nvSpPr>
          <p:cNvPr id="3" name="Content Placeholder 2">
            <a:extLst>
              <a:ext uri="{FF2B5EF4-FFF2-40B4-BE49-F238E27FC236}">
                <a16:creationId xmlns:a16="http://schemas.microsoft.com/office/drawing/2014/main" id="{91003D84-A99C-0CEF-87D7-9CB147D6D3AE}"/>
              </a:ext>
            </a:extLst>
          </p:cNvPr>
          <p:cNvSpPr>
            <a:spLocks noGrp="1"/>
          </p:cNvSpPr>
          <p:nvPr>
            <p:ph idx="1"/>
          </p:nvPr>
        </p:nvSpPr>
        <p:spPr>
          <a:xfrm>
            <a:off x="2538663" y="1382907"/>
            <a:ext cx="7114674" cy="4779256"/>
          </a:xfrm>
        </p:spPr>
        <p:txBody>
          <a:bodyPr/>
          <a:lstStyle/>
          <a:p>
            <a:pPr marL="457200" indent="-457200">
              <a:buFont typeface="+mj-lt"/>
              <a:buAutoNum type="arabicPeriod"/>
            </a:pPr>
            <a:endParaRPr lang="en-US" sz="2800" dirty="0"/>
          </a:p>
          <a:p>
            <a:pPr marL="457200" indent="-457200">
              <a:buFont typeface="+mj-lt"/>
              <a:buAutoNum type="arabicPeriod"/>
            </a:pPr>
            <a:r>
              <a:rPr lang="en-US" sz="2800" dirty="0">
                <a:solidFill>
                  <a:srgbClr val="8DA0CB"/>
                </a:solidFill>
              </a:rPr>
              <a:t>Hyperarticulated [</a:t>
            </a:r>
            <a:r>
              <a:rPr lang="en-US" sz="2800" dirty="0" err="1">
                <a:solidFill>
                  <a:srgbClr val="8DA0CB"/>
                </a:solidFill>
              </a:rPr>
              <a:t>tʰɨn</a:t>
            </a:r>
            <a:r>
              <a:rPr lang="en-US" sz="2800" dirty="0">
                <a:solidFill>
                  <a:srgbClr val="8DA0CB"/>
                </a:solidFill>
              </a:rPr>
              <a:t>]</a:t>
            </a:r>
            <a:r>
              <a:rPr lang="en-US" sz="2800" dirty="0"/>
              <a:t> is the most common variant in Utah.</a:t>
            </a:r>
          </a:p>
          <a:p>
            <a:pPr marL="857250" lvl="1" indent="-457200">
              <a:buFont typeface="+mj-lt"/>
              <a:buAutoNum type="arabicPeriod"/>
            </a:pPr>
            <a:endParaRPr lang="en-US" sz="2800" dirty="0"/>
          </a:p>
          <a:p>
            <a:pPr marL="457200" indent="-457200">
              <a:buFont typeface="+mj-lt"/>
              <a:buAutoNum type="arabicPeriod"/>
            </a:pPr>
            <a:r>
              <a:rPr lang="en-US" sz="2800" dirty="0"/>
              <a:t>This pattern is uniquely Utahn.</a:t>
            </a:r>
          </a:p>
          <a:p>
            <a:pPr marL="457200" indent="-457200">
              <a:buFont typeface="+mj-lt"/>
              <a:buAutoNum type="arabicPeriod"/>
            </a:pPr>
            <a:endParaRPr lang="en-US" sz="2800" dirty="0"/>
          </a:p>
          <a:p>
            <a:pPr marL="457200" indent="-457200">
              <a:buFont typeface="+mj-lt"/>
              <a:buAutoNum type="arabicPeriod"/>
            </a:pPr>
            <a:r>
              <a:rPr lang="en-US" sz="2800" dirty="0"/>
              <a:t>This arose because of stigma “erroneously” associated with the glottal stop.</a:t>
            </a:r>
          </a:p>
          <a:p>
            <a:pPr marL="857250" lvl="1" indent="-457200">
              <a:buFont typeface="+mj-lt"/>
              <a:buAutoNum type="arabicPeriod"/>
            </a:pPr>
            <a:endParaRPr lang="en-US" sz="2800" dirty="0"/>
          </a:p>
          <a:p>
            <a:pPr marL="457200" indent="-457200">
              <a:buFont typeface="+mj-lt"/>
              <a:buAutoNum type="arabicPeriod"/>
            </a:pPr>
            <a:endParaRPr lang="en-US" dirty="0"/>
          </a:p>
        </p:txBody>
      </p:sp>
      <p:sp>
        <p:nvSpPr>
          <p:cNvPr id="4" name="Title 3">
            <a:extLst>
              <a:ext uri="{FF2B5EF4-FFF2-40B4-BE49-F238E27FC236}">
                <a16:creationId xmlns:a16="http://schemas.microsoft.com/office/drawing/2014/main" id="{40B7BF74-F6A8-3292-FACE-DE64B062F56F}"/>
              </a:ext>
            </a:extLst>
          </p:cNvPr>
          <p:cNvSpPr>
            <a:spLocks noGrp="1"/>
          </p:cNvSpPr>
          <p:nvPr>
            <p:ph type="title"/>
          </p:nvPr>
        </p:nvSpPr>
        <p:spPr/>
        <p:txBody>
          <a:bodyPr>
            <a:normAutofit/>
          </a:bodyPr>
          <a:lstStyle/>
          <a:p>
            <a:r>
              <a:rPr lang="en-US" dirty="0"/>
              <a:t>Hopefully, I’ve convinced you that…</a:t>
            </a:r>
          </a:p>
        </p:txBody>
      </p:sp>
    </p:spTree>
    <p:extLst>
      <p:ext uri="{BB962C8B-B14F-4D97-AF65-F5344CB8AC3E}">
        <p14:creationId xmlns:p14="http://schemas.microsoft.com/office/powerpoint/2010/main" val="28897003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68D025B-2B07-6E77-BE43-6D6E1B107E2C}"/>
              </a:ext>
            </a:extLst>
          </p:cNvPr>
          <p:cNvSpPr>
            <a:spLocks noGrp="1"/>
          </p:cNvSpPr>
          <p:nvPr>
            <p:ph type="sldNum" sz="quarter" idx="11"/>
          </p:nvPr>
        </p:nvSpPr>
        <p:spPr/>
        <p:txBody>
          <a:bodyPr/>
          <a:lstStyle/>
          <a:p>
            <a:fld id="{2F4E2E3C-FF33-FC45-91A9-BDC48E1E835D}" type="slidenum">
              <a:rPr lang="en-US" smtClean="0"/>
              <a:pPr/>
              <a:t>27</a:t>
            </a:fld>
            <a:endParaRPr lang="en-US" dirty="0"/>
          </a:p>
        </p:txBody>
      </p:sp>
      <p:sp>
        <p:nvSpPr>
          <p:cNvPr id="3" name="Content Placeholder 2">
            <a:extLst>
              <a:ext uri="{FF2B5EF4-FFF2-40B4-BE49-F238E27FC236}">
                <a16:creationId xmlns:a16="http://schemas.microsoft.com/office/drawing/2014/main" id="{9FA418ED-F309-C7A4-6C18-E7FC514F6760}"/>
              </a:ext>
            </a:extLst>
          </p:cNvPr>
          <p:cNvSpPr>
            <a:spLocks noGrp="1"/>
          </p:cNvSpPr>
          <p:nvPr>
            <p:ph idx="1"/>
          </p:nvPr>
        </p:nvSpPr>
        <p:spPr/>
        <p:txBody>
          <a:bodyPr numCol="2" spcCol="914400">
            <a:normAutofit fontScale="55000" lnSpcReduction="20000"/>
          </a:bodyPr>
          <a:lstStyle/>
          <a:p>
            <a:pPr marL="174625" indent="-174625">
              <a:spcBef>
                <a:spcPts val="1200"/>
              </a:spcBef>
              <a:buNone/>
            </a:pPr>
            <a:r>
              <a:rPr lang="en-US" dirty="0">
                <a:effectLst/>
              </a:rPr>
              <a:t>Bowie, David. 2022. How old are the </a:t>
            </a:r>
            <a:r>
              <a:rPr lang="en-US" dirty="0" err="1">
                <a:effectLst/>
              </a:rPr>
              <a:t>moun</a:t>
            </a:r>
            <a:r>
              <a:rPr lang="en-US" dirty="0">
                <a:effectLst/>
              </a:rPr>
              <a:t>[</a:t>
            </a:r>
            <a:r>
              <a:rPr lang="en-US" dirty="0" err="1">
                <a:effectLst/>
              </a:rPr>
              <a:t>ʔə</a:t>
            </a:r>
            <a:r>
              <a:rPr lang="en-US" dirty="0">
                <a:effectLst/>
              </a:rPr>
              <a:t>]ns in Utah? Utahn “t-dropping” over time and across the lifespan. Presented at the Methods in Dialectology, Mainz, Germany.</a:t>
            </a:r>
          </a:p>
          <a:p>
            <a:pPr marL="174625" indent="-174625">
              <a:spcBef>
                <a:spcPts val="1200"/>
              </a:spcBef>
              <a:buNone/>
            </a:pPr>
            <a:r>
              <a:rPr lang="en-US" dirty="0">
                <a:effectLst/>
              </a:rPr>
              <a:t>Davidson, Lisa, </a:t>
            </a:r>
            <a:r>
              <a:rPr lang="en-US" dirty="0" err="1">
                <a:effectLst/>
              </a:rPr>
              <a:t>Shmico</a:t>
            </a:r>
            <a:r>
              <a:rPr lang="en-US" dirty="0">
                <a:effectLst/>
              </a:rPr>
              <a:t> </a:t>
            </a:r>
            <a:r>
              <a:rPr lang="en-US" dirty="0" err="1">
                <a:effectLst/>
              </a:rPr>
              <a:t>Orosco</a:t>
            </a:r>
            <a:r>
              <a:rPr lang="en-US" dirty="0">
                <a:effectLst/>
              </a:rPr>
              <a:t> &amp; Sheng-Fu Wang. 2021. The link between syllabic nasals and glottal stops in American English. </a:t>
            </a:r>
            <a:r>
              <a:rPr lang="en-US" i="1" dirty="0">
                <a:effectLst/>
              </a:rPr>
              <a:t>Laboratory Phonology: Journal of the Association for Laboratory Phonology</a:t>
            </a:r>
            <a:r>
              <a:rPr lang="en-US" dirty="0">
                <a:effectLst/>
              </a:rPr>
              <a:t> 12(1). 4. </a:t>
            </a:r>
            <a:r>
              <a:rPr lang="en-US" dirty="0">
                <a:effectLst/>
                <a:hlinkClick r:id="rId2"/>
              </a:rPr>
              <a:t>https://doi.org/10.5334/labphon.224</a:t>
            </a:r>
            <a:r>
              <a:rPr lang="en-US" dirty="0">
                <a:effectLst/>
              </a:rPr>
              <a:t>.</a:t>
            </a:r>
          </a:p>
          <a:p>
            <a:pPr marL="174625" indent="-174625">
              <a:spcBef>
                <a:spcPts val="1200"/>
              </a:spcBef>
              <a:buNone/>
            </a:pPr>
            <a:r>
              <a:rPr lang="en-US" dirty="0">
                <a:effectLst/>
              </a:rPr>
              <a:t>Eddington, David Ellingson &amp; Earl </a:t>
            </a:r>
            <a:r>
              <a:rPr lang="en-US" dirty="0" err="1">
                <a:effectLst/>
              </a:rPr>
              <a:t>Kjar</a:t>
            </a:r>
            <a:r>
              <a:rPr lang="en-US" dirty="0">
                <a:effectLst/>
              </a:rPr>
              <a:t> Brown. 2021. A production and perception study of /t/ glottalization and oral releases following </a:t>
            </a:r>
            <a:r>
              <a:rPr lang="en-US" dirty="0" err="1">
                <a:effectLst/>
              </a:rPr>
              <a:t>glottals</a:t>
            </a:r>
            <a:r>
              <a:rPr lang="en-US" dirty="0">
                <a:effectLst/>
              </a:rPr>
              <a:t> in the US. </a:t>
            </a:r>
            <a:r>
              <a:rPr lang="en-US" i="1" dirty="0">
                <a:effectLst/>
              </a:rPr>
              <a:t>American Speech</a:t>
            </a:r>
            <a:r>
              <a:rPr lang="en-US" dirty="0">
                <a:effectLst/>
              </a:rPr>
              <a:t> 96(1). 1–41. </a:t>
            </a:r>
            <a:r>
              <a:rPr lang="en-US" dirty="0">
                <a:effectLst/>
                <a:hlinkClick r:id="rId3"/>
              </a:rPr>
              <a:t>https://doi.org/10.1215/00031283-8620501</a:t>
            </a:r>
            <a:r>
              <a:rPr lang="en-US" dirty="0">
                <a:effectLst/>
              </a:rPr>
              <a:t>.</a:t>
            </a:r>
          </a:p>
          <a:p>
            <a:pPr marL="174625" indent="-174625">
              <a:spcBef>
                <a:spcPts val="1200"/>
              </a:spcBef>
              <a:buNone/>
            </a:pPr>
            <a:r>
              <a:rPr lang="en-US" dirty="0">
                <a:effectLst/>
              </a:rPr>
              <a:t>Eddington, David &amp; Matthew Savage. 2012. Where are the </a:t>
            </a:r>
            <a:r>
              <a:rPr lang="en-US" dirty="0" err="1">
                <a:effectLst/>
              </a:rPr>
              <a:t>moun</a:t>
            </a:r>
            <a:r>
              <a:rPr lang="en-US" dirty="0">
                <a:effectLst/>
              </a:rPr>
              <a:t>[</a:t>
            </a:r>
            <a:r>
              <a:rPr lang="en-US" dirty="0" err="1">
                <a:effectLst/>
              </a:rPr>
              <a:t>ʔə</a:t>
            </a:r>
            <a:r>
              <a:rPr lang="en-US" dirty="0">
                <a:effectLst/>
              </a:rPr>
              <a:t>]ns in Utah? </a:t>
            </a:r>
            <a:r>
              <a:rPr lang="en-US" i="1" dirty="0">
                <a:effectLst/>
              </a:rPr>
              <a:t>American Speech</a:t>
            </a:r>
            <a:r>
              <a:rPr lang="en-US" dirty="0">
                <a:effectLst/>
              </a:rPr>
              <a:t> 87(3). 336–349. </a:t>
            </a:r>
            <a:r>
              <a:rPr lang="en-US" dirty="0">
                <a:effectLst/>
                <a:hlinkClick r:id="rId4"/>
              </a:rPr>
              <a:t>https://doi.org/10.1215/00031283-1958345</a:t>
            </a:r>
            <a:r>
              <a:rPr lang="en-US" dirty="0">
                <a:effectLst/>
              </a:rPr>
              <a:t>.</a:t>
            </a:r>
          </a:p>
          <a:p>
            <a:pPr marL="174625" indent="-174625">
              <a:spcBef>
                <a:spcPts val="1200"/>
              </a:spcBef>
              <a:buNone/>
            </a:pPr>
            <a:r>
              <a:rPr lang="en-US" dirty="0">
                <a:effectLst/>
              </a:rPr>
              <a:t>Freeman, Valerie, John Matthew </a:t>
            </a:r>
            <a:r>
              <a:rPr lang="en-US" dirty="0" err="1">
                <a:effectLst/>
              </a:rPr>
              <a:t>Riebold</a:t>
            </a:r>
            <a:r>
              <a:rPr lang="en-US" dirty="0">
                <a:effectLst/>
              </a:rPr>
              <a:t> &amp; Robert </a:t>
            </a:r>
            <a:r>
              <a:rPr lang="en-US" dirty="0" err="1">
                <a:effectLst/>
              </a:rPr>
              <a:t>Skyes</a:t>
            </a:r>
            <a:r>
              <a:rPr lang="en-US" dirty="0">
                <a:effectLst/>
              </a:rPr>
              <a:t>. 2012. To [t] or not to [t]: Those are the strategies. Presented at the University of Washington Department of Linguistics Colloquium, Seattle.</a:t>
            </a:r>
          </a:p>
          <a:p>
            <a:pPr marL="174625" indent="-174625">
              <a:spcBef>
                <a:spcPts val="1200"/>
              </a:spcBef>
              <a:buNone/>
            </a:pPr>
            <a:r>
              <a:rPr lang="en-US" dirty="0">
                <a:effectLst/>
              </a:rPr>
              <a:t>Holland, Cory &amp; Tara Brandenburg. 2017. Beyond the Front Range: The Coloradan Vowel Space. In Valerie </a:t>
            </a:r>
            <a:r>
              <a:rPr lang="en-US" dirty="0" err="1">
                <a:effectLst/>
              </a:rPr>
              <a:t>Fridland</a:t>
            </a:r>
            <a:r>
              <a:rPr lang="en-US" dirty="0">
                <a:effectLst/>
              </a:rPr>
              <a:t>, Alicia Beckford </a:t>
            </a:r>
            <a:r>
              <a:rPr lang="en-US" dirty="0" err="1">
                <a:effectLst/>
              </a:rPr>
              <a:t>Wassink</a:t>
            </a:r>
            <a:r>
              <a:rPr lang="en-US" dirty="0">
                <a:effectLst/>
              </a:rPr>
              <a:t>, Tyler Kendall &amp; Betsy E. Evans (eds.), </a:t>
            </a:r>
            <a:r>
              <a:rPr lang="en-US" i="1" dirty="0">
                <a:effectLst/>
              </a:rPr>
              <a:t>Speech in the Western States, Volume 2: The Mountain West </a:t>
            </a:r>
            <a:r>
              <a:rPr lang="en-US" dirty="0">
                <a:effectLst/>
              </a:rPr>
              <a:t>(Publication of the American Dialect Society 102), 9–30. Durham, NC: Duke University Press. </a:t>
            </a:r>
            <a:r>
              <a:rPr lang="en-US" dirty="0">
                <a:effectLst/>
                <a:hlinkClick r:id="rId5"/>
              </a:rPr>
              <a:t>DOI: 10.1215/00031283-4295277</a:t>
            </a:r>
            <a:r>
              <a:rPr lang="en-US" dirty="0">
                <a:effectLst/>
              </a:rPr>
              <a:t>.</a:t>
            </a:r>
          </a:p>
          <a:p>
            <a:pPr marL="174625" indent="-174625">
              <a:spcBef>
                <a:spcPts val="1200"/>
              </a:spcBef>
              <a:buNone/>
            </a:pPr>
            <a:r>
              <a:rPr lang="en-US" dirty="0" err="1">
                <a:effectLst/>
              </a:rPr>
              <a:t>Niedzielski</a:t>
            </a:r>
            <a:r>
              <a:rPr lang="en-US" dirty="0">
                <a:effectLst/>
              </a:rPr>
              <a:t>, Nancy. 1999. The Effect of Social Information on the Perception of Sociolinguistic Variables. </a:t>
            </a:r>
            <a:r>
              <a:rPr lang="en-US" i="1" dirty="0">
                <a:effectLst/>
              </a:rPr>
              <a:t>Journal of Language and Social Psychology</a:t>
            </a:r>
            <a:r>
              <a:rPr lang="en-US" dirty="0">
                <a:effectLst/>
              </a:rPr>
              <a:t> 18(1). 62–85. </a:t>
            </a:r>
            <a:r>
              <a:rPr lang="en-US" dirty="0">
                <a:effectLst/>
                <a:hlinkClick r:id="rId6"/>
              </a:rPr>
              <a:t>https://doi.org/10.1177/0261927X99018001005</a:t>
            </a:r>
            <a:r>
              <a:rPr lang="en-US" dirty="0">
                <a:effectLst/>
              </a:rPr>
              <a:t>.</a:t>
            </a:r>
          </a:p>
          <a:p>
            <a:pPr marL="174625" indent="-174625">
              <a:spcBef>
                <a:spcPts val="1200"/>
              </a:spcBef>
              <a:buNone/>
            </a:pPr>
            <a:r>
              <a:rPr lang="en-US" dirty="0">
                <a:effectLst/>
              </a:rPr>
              <a:t>Preston, Dennis R. 2018. Language Regard: What, Why, How, Whither? In Betsy E. Evans, Erica J. Benson &amp; James Stanford (eds.), </a:t>
            </a:r>
            <a:r>
              <a:rPr lang="en-US" i="1" dirty="0">
                <a:effectLst/>
              </a:rPr>
              <a:t>Language Regard</a:t>
            </a:r>
            <a:r>
              <a:rPr lang="en-US" dirty="0">
                <a:effectLst/>
              </a:rPr>
              <a:t>, 3–28. 1st </a:t>
            </a:r>
            <a:r>
              <a:rPr lang="en-US" dirty="0" err="1">
                <a:effectLst/>
              </a:rPr>
              <a:t>edn</a:t>
            </a:r>
            <a:r>
              <a:rPr lang="en-US" dirty="0">
                <a:effectLst/>
              </a:rPr>
              <a:t>. Cambridge University Press. </a:t>
            </a:r>
            <a:r>
              <a:rPr lang="en-US" dirty="0">
                <a:effectLst/>
                <a:hlinkClick r:id="rId7"/>
              </a:rPr>
              <a:t>https://doi.org/10.1017/9781316678381.002</a:t>
            </a:r>
            <a:r>
              <a:rPr lang="en-US" dirty="0">
                <a:effectLst/>
              </a:rPr>
              <a:t>.</a:t>
            </a:r>
          </a:p>
          <a:p>
            <a:pPr marL="174625" indent="-174625">
              <a:spcBef>
                <a:spcPts val="1200"/>
              </a:spcBef>
              <a:buNone/>
            </a:pPr>
            <a:r>
              <a:rPr lang="en-US" dirty="0">
                <a:effectLst/>
              </a:rPr>
              <a:t>Roberts, Julie. 2006. As Old Becomes New: Glottalization in Vermont. </a:t>
            </a:r>
            <a:r>
              <a:rPr lang="en-US" i="1" dirty="0">
                <a:effectLst/>
              </a:rPr>
              <a:t>American Speech</a:t>
            </a:r>
            <a:r>
              <a:rPr lang="en-US" dirty="0">
                <a:effectLst/>
              </a:rPr>
              <a:t> 81(3). 227–249. </a:t>
            </a:r>
            <a:r>
              <a:rPr lang="en-US" dirty="0">
                <a:effectLst/>
                <a:hlinkClick r:id="rId8"/>
              </a:rPr>
              <a:t>https://doi.org/10.1215/00031283-2006-016</a:t>
            </a:r>
            <a:r>
              <a:rPr lang="en-US" dirty="0">
                <a:effectLst/>
              </a:rPr>
              <a:t>.</a:t>
            </a:r>
          </a:p>
          <a:p>
            <a:pPr marL="174625" indent="-174625">
              <a:spcBef>
                <a:spcPts val="1200"/>
              </a:spcBef>
              <a:buNone/>
            </a:pPr>
            <a:r>
              <a:rPr lang="en-US" dirty="0">
                <a:effectLst/>
              </a:rPr>
              <a:t>Stanford, James N. 2019. </a:t>
            </a:r>
            <a:r>
              <a:rPr lang="en-US" i="1" dirty="0">
                <a:effectLst/>
              </a:rPr>
              <a:t>New England English: large-scale acoustic sociophonetics and dialectology</a:t>
            </a:r>
            <a:r>
              <a:rPr lang="en-US" dirty="0">
                <a:effectLst/>
              </a:rPr>
              <a:t>. New York, NY: Oxford University Press.</a:t>
            </a:r>
            <a:endParaRPr lang="en-US" dirty="0"/>
          </a:p>
          <a:p>
            <a:pPr marL="174625" indent="-174625">
              <a:spcBef>
                <a:spcPts val="1200"/>
              </a:spcBef>
              <a:buNone/>
            </a:pPr>
            <a:r>
              <a:rPr lang="en-US" dirty="0">
                <a:effectLst/>
              </a:rPr>
              <a:t>Stanley, Joseph A. 2022. Perceptual Dialectology of Utah. </a:t>
            </a:r>
            <a:r>
              <a:rPr lang="en-US" i="1" dirty="0">
                <a:effectLst/>
              </a:rPr>
              <a:t>Schwa: Language and Linguistics</a:t>
            </a:r>
            <a:r>
              <a:rPr lang="en-US" dirty="0">
                <a:effectLst/>
              </a:rPr>
              <a:t> Winter 2022(26). 1–10.</a:t>
            </a:r>
          </a:p>
          <a:p>
            <a:pPr marL="174625" indent="-174625">
              <a:spcBef>
                <a:spcPts val="1200"/>
              </a:spcBef>
              <a:buNone/>
            </a:pPr>
            <a:r>
              <a:rPr lang="en-US" dirty="0">
                <a:effectLst/>
              </a:rPr>
              <a:t>Stanley, Joseph A. &amp; Kyle </a:t>
            </a:r>
            <a:r>
              <a:rPr lang="en-US" dirty="0" err="1">
                <a:effectLst/>
              </a:rPr>
              <a:t>Vanderniet</a:t>
            </a:r>
            <a:r>
              <a:rPr lang="en-US" dirty="0">
                <a:effectLst/>
              </a:rPr>
              <a:t>. 2018. Consonantal Variation in Utah English. In </a:t>
            </a:r>
            <a:r>
              <a:rPr lang="en-US" i="1" dirty="0">
                <a:effectLst/>
              </a:rPr>
              <a:t>Proceedings of the 4th Annual Linguistics Conference at UGA</a:t>
            </a:r>
            <a:r>
              <a:rPr lang="en-US" dirty="0">
                <a:effectLst/>
              </a:rPr>
              <a:t>, 50–65. Athens, Georgia: The Linguistic Society at UGA. </a:t>
            </a:r>
            <a:r>
              <a:rPr lang="en-US" dirty="0">
                <a:effectLst/>
                <a:hlinkClick r:id="rId9"/>
              </a:rPr>
              <a:t>https://hdl.handle.net/10724/37876</a:t>
            </a:r>
            <a:r>
              <a:rPr lang="en-US" dirty="0">
                <a:effectLst/>
              </a:rPr>
              <a:t>.</a:t>
            </a:r>
          </a:p>
        </p:txBody>
      </p:sp>
      <p:sp>
        <p:nvSpPr>
          <p:cNvPr id="4" name="Title 3">
            <a:extLst>
              <a:ext uri="{FF2B5EF4-FFF2-40B4-BE49-F238E27FC236}">
                <a16:creationId xmlns:a16="http://schemas.microsoft.com/office/drawing/2014/main" id="{A593FFD3-61AF-834C-0931-1349BCDD518C}"/>
              </a:ext>
            </a:extLst>
          </p:cNvPr>
          <p:cNvSpPr>
            <a:spLocks noGrp="1"/>
          </p:cNvSpPr>
          <p:nvPr>
            <p:ph type="title"/>
          </p:nvPr>
        </p:nvSpPr>
        <p:spPr/>
        <p:txBody>
          <a:bodyPr/>
          <a:lstStyle/>
          <a:p>
            <a:r>
              <a:rPr lang="en-US" dirty="0"/>
              <a:t>References</a:t>
            </a:r>
          </a:p>
        </p:txBody>
      </p:sp>
    </p:spTree>
    <p:extLst>
      <p:ext uri="{BB962C8B-B14F-4D97-AF65-F5344CB8AC3E}">
        <p14:creationId xmlns:p14="http://schemas.microsoft.com/office/powerpoint/2010/main" val="42880356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0EDBB0-051A-3D4D-847D-6F92C5BF1FFC}"/>
              </a:ext>
            </a:extLst>
          </p:cNvPr>
          <p:cNvSpPr>
            <a:spLocks noGrp="1"/>
          </p:cNvSpPr>
          <p:nvPr>
            <p:ph type="body" sz="quarter" idx="12"/>
          </p:nvPr>
        </p:nvSpPr>
        <p:spPr>
          <a:xfrm>
            <a:off x="836035" y="842508"/>
            <a:ext cx="10519929" cy="1343137"/>
          </a:xfrm>
        </p:spPr>
        <p:txBody>
          <a:bodyPr>
            <a:normAutofit/>
          </a:bodyPr>
          <a:lstStyle/>
          <a:p>
            <a:r>
              <a:rPr lang="en-US" dirty="0"/>
              <a:t>Utahns sound Utahn </a:t>
            </a:r>
            <a:br>
              <a:rPr lang="en-US" dirty="0"/>
            </a:br>
            <a:r>
              <a:rPr lang="en-US" dirty="0"/>
              <a:t>when they avoid sounding Utahn</a:t>
            </a:r>
          </a:p>
        </p:txBody>
      </p:sp>
      <p:sp>
        <p:nvSpPr>
          <p:cNvPr id="3" name="Content Placeholder 2">
            <a:extLst>
              <a:ext uri="{FF2B5EF4-FFF2-40B4-BE49-F238E27FC236}">
                <a16:creationId xmlns:a16="http://schemas.microsoft.com/office/drawing/2014/main" id="{71AA11E8-379E-7EBC-7DDF-DC6894B6BB9D}"/>
              </a:ext>
            </a:extLst>
          </p:cNvPr>
          <p:cNvSpPr>
            <a:spLocks noGrp="1"/>
          </p:cNvSpPr>
          <p:nvPr>
            <p:ph sz="quarter" idx="15"/>
          </p:nvPr>
        </p:nvSpPr>
        <p:spPr/>
        <p:txBody>
          <a:bodyPr/>
          <a:lstStyle/>
          <a:p>
            <a:r>
              <a:rPr lang="en-US" dirty="0"/>
              <a:t>These slides area available at</a:t>
            </a:r>
          </a:p>
          <a:p>
            <a:r>
              <a:rPr lang="en-US" dirty="0" err="1"/>
              <a:t>joeystanley.com</a:t>
            </a:r>
            <a:r>
              <a:rPr lang="en-US"/>
              <a:t>/lsa2023</a:t>
            </a:r>
            <a:endParaRPr lang="en-US" dirty="0"/>
          </a:p>
        </p:txBody>
      </p:sp>
      <p:sp>
        <p:nvSpPr>
          <p:cNvPr id="4" name="Content Placeholder 3">
            <a:extLst>
              <a:ext uri="{FF2B5EF4-FFF2-40B4-BE49-F238E27FC236}">
                <a16:creationId xmlns:a16="http://schemas.microsoft.com/office/drawing/2014/main" id="{CF741BE3-6714-A4AB-DC3D-D15DB0E11757}"/>
              </a:ext>
            </a:extLst>
          </p:cNvPr>
          <p:cNvSpPr>
            <a:spLocks noGrp="1"/>
          </p:cNvSpPr>
          <p:nvPr>
            <p:ph sz="quarter" idx="16"/>
          </p:nvPr>
        </p:nvSpPr>
        <p:spPr/>
        <p:txBody>
          <a:bodyPr/>
          <a:lstStyle/>
          <a:p>
            <a:r>
              <a:rPr lang="en-US" sz="2400" dirty="0"/>
              <a:t>Joseph A. Stanley</a:t>
            </a:r>
          </a:p>
          <a:p>
            <a:r>
              <a:rPr lang="en-US" i="1" dirty="0"/>
              <a:t>Brigham Young University</a:t>
            </a:r>
            <a:endParaRPr lang="en-US" dirty="0"/>
          </a:p>
          <a:p>
            <a:r>
              <a:rPr lang="en-US" dirty="0" err="1"/>
              <a:t>joeystanley.com</a:t>
            </a:r>
            <a:endParaRPr lang="en-US" dirty="0"/>
          </a:p>
          <a:p>
            <a:r>
              <a:rPr lang="en-US" dirty="0"/>
              <a:t>@</a:t>
            </a:r>
            <a:r>
              <a:rPr lang="en-US" dirty="0" err="1"/>
              <a:t>joey_stan</a:t>
            </a:r>
            <a:endParaRPr lang="en-US" dirty="0"/>
          </a:p>
        </p:txBody>
      </p:sp>
      <p:sp>
        <p:nvSpPr>
          <p:cNvPr id="5" name="Rectangle 4">
            <a:extLst>
              <a:ext uri="{FF2B5EF4-FFF2-40B4-BE49-F238E27FC236}">
                <a16:creationId xmlns:a16="http://schemas.microsoft.com/office/drawing/2014/main" id="{134C828F-DAAD-8088-B892-A394537245B7}"/>
              </a:ext>
            </a:extLst>
          </p:cNvPr>
          <p:cNvSpPr/>
          <p:nvPr/>
        </p:nvSpPr>
        <p:spPr>
          <a:xfrm>
            <a:off x="3657598" y="4097003"/>
            <a:ext cx="4876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sz="1800">
              <a:ln>
                <a:no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
        <p:nvSpPr>
          <p:cNvPr id="6" name="Rectangle 5">
            <a:extLst>
              <a:ext uri="{FF2B5EF4-FFF2-40B4-BE49-F238E27FC236}">
                <a16:creationId xmlns:a16="http://schemas.microsoft.com/office/drawing/2014/main" id="{5F4E74AB-53ED-0112-B6EB-0E34767CFAB9}"/>
              </a:ext>
            </a:extLst>
          </p:cNvPr>
          <p:cNvSpPr/>
          <p:nvPr/>
        </p:nvSpPr>
        <p:spPr>
          <a:xfrm>
            <a:off x="3657598" y="2176501"/>
            <a:ext cx="4876800" cy="18288"/>
          </a:xfrm>
          <a:prstGeom prst="rect">
            <a:avLst/>
          </a:prstGeom>
          <a:solidFill>
            <a:srgbClr val="37609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sz="1800">
              <a:ln>
                <a:noFill/>
              </a:ln>
              <a:noFill/>
              <a:latin typeface="Noto Sans Disp" panose="020B0502040504020204" pitchFamily="34" charset="0"/>
              <a:ea typeface="Noto Sans Disp" panose="020B0502040504020204" pitchFamily="34" charset="0"/>
              <a:cs typeface="Noto Sans Disp" panose="020B0502040504020204" pitchFamily="34" charset="0"/>
            </a:endParaRPr>
          </a:p>
        </p:txBody>
      </p:sp>
    </p:spTree>
    <p:extLst>
      <p:ext uri="{BB962C8B-B14F-4D97-AF65-F5344CB8AC3E}">
        <p14:creationId xmlns:p14="http://schemas.microsoft.com/office/powerpoint/2010/main" val="24342457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445D3BB-EF48-AD94-A2EF-8852537695A3}"/>
              </a:ext>
            </a:extLst>
          </p:cNvPr>
          <p:cNvSpPr>
            <a:spLocks noGrp="1"/>
          </p:cNvSpPr>
          <p:nvPr>
            <p:ph type="sldNum" sz="quarter" idx="11"/>
          </p:nvPr>
        </p:nvSpPr>
        <p:spPr/>
        <p:txBody>
          <a:bodyPr/>
          <a:lstStyle/>
          <a:p>
            <a:fld id="{2F4E2E3C-FF33-FC45-91A9-BDC48E1E835D}" type="slidenum">
              <a:rPr lang="en-US" smtClean="0"/>
              <a:pPr/>
              <a:t>29</a:t>
            </a:fld>
            <a:endParaRPr lang="en-US" dirty="0"/>
          </a:p>
        </p:txBody>
      </p:sp>
      <p:sp>
        <p:nvSpPr>
          <p:cNvPr id="5" name="Text Placeholder 4">
            <a:extLst>
              <a:ext uri="{FF2B5EF4-FFF2-40B4-BE49-F238E27FC236}">
                <a16:creationId xmlns:a16="http://schemas.microsoft.com/office/drawing/2014/main" id="{E043D7CA-A30C-0335-22E3-C80D36E8099D}"/>
              </a:ext>
            </a:extLst>
          </p:cNvPr>
          <p:cNvSpPr>
            <a:spLocks noGrp="1"/>
          </p:cNvSpPr>
          <p:nvPr>
            <p:ph type="body" sz="quarter" idx="12"/>
          </p:nvPr>
        </p:nvSpPr>
        <p:spPr/>
        <p:txBody>
          <a:bodyPr>
            <a:normAutofit lnSpcReduction="10000"/>
          </a:bodyPr>
          <a:lstStyle/>
          <a:p>
            <a:r>
              <a:rPr lang="en-US" dirty="0"/>
              <a:t>Bonus Quotes</a:t>
            </a:r>
          </a:p>
        </p:txBody>
      </p:sp>
    </p:spTree>
    <p:extLst>
      <p:ext uri="{BB962C8B-B14F-4D97-AF65-F5344CB8AC3E}">
        <p14:creationId xmlns:p14="http://schemas.microsoft.com/office/powerpoint/2010/main" val="1079144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3CD9F2D-1FF8-2C28-1D68-C2C4AB9E75CC}"/>
              </a:ext>
            </a:extLst>
          </p:cNvPr>
          <p:cNvSpPr>
            <a:spLocks noGrp="1"/>
          </p:cNvSpPr>
          <p:nvPr>
            <p:ph type="sldNum" sz="quarter" idx="11"/>
          </p:nvPr>
        </p:nvSpPr>
        <p:spPr/>
        <p:txBody>
          <a:bodyPr/>
          <a:lstStyle/>
          <a:p>
            <a:fld id="{2F4E2E3C-FF33-FC45-91A9-BDC48E1E835D}" type="slidenum">
              <a:rPr lang="en-US" smtClean="0"/>
              <a:pPr/>
              <a:t>3</a:t>
            </a:fld>
            <a:endParaRPr lang="en-US" dirty="0"/>
          </a:p>
        </p:txBody>
      </p:sp>
      <p:sp>
        <p:nvSpPr>
          <p:cNvPr id="3" name="Content Placeholder 2">
            <a:extLst>
              <a:ext uri="{FF2B5EF4-FFF2-40B4-BE49-F238E27FC236}">
                <a16:creationId xmlns:a16="http://schemas.microsoft.com/office/drawing/2014/main" id="{F2D20774-51A4-FA68-4621-3BB6A32BF060}"/>
              </a:ext>
            </a:extLst>
          </p:cNvPr>
          <p:cNvSpPr>
            <a:spLocks noGrp="1"/>
          </p:cNvSpPr>
          <p:nvPr>
            <p:ph idx="1"/>
          </p:nvPr>
        </p:nvSpPr>
        <p:spPr/>
        <p:txBody>
          <a:bodyPr/>
          <a:lstStyle/>
          <a:p>
            <a:r>
              <a:rPr lang="en-US" dirty="0"/>
              <a:t>In Utah, </a:t>
            </a:r>
            <a:r>
              <a:rPr lang="en-US" dirty="0">
                <a:solidFill>
                  <a:srgbClr val="F48D62"/>
                </a:solidFill>
              </a:rPr>
              <a:t>[</a:t>
            </a:r>
            <a:r>
              <a:rPr lang="en-US" dirty="0" err="1">
                <a:solidFill>
                  <a:srgbClr val="F48D62"/>
                </a:solidFill>
              </a:rPr>
              <a:t>ʔɨn</a:t>
            </a:r>
            <a:r>
              <a:rPr lang="en-US" dirty="0">
                <a:solidFill>
                  <a:srgbClr val="F48D62"/>
                </a:solidFill>
              </a:rPr>
              <a:t>]</a:t>
            </a:r>
            <a:r>
              <a:rPr lang="en-US" dirty="0"/>
              <a:t> occurs ≈15% of the time</a:t>
            </a:r>
          </a:p>
          <a:p>
            <a:pPr lvl="1"/>
            <a:r>
              <a:rPr lang="en-US" dirty="0"/>
              <a:t>Eddington &amp; Savage (2012): 17%, mostly in young females</a:t>
            </a:r>
          </a:p>
          <a:p>
            <a:pPr lvl="1"/>
            <a:r>
              <a:rPr lang="en-US" dirty="0"/>
              <a:t>Eddington &amp; Brown (2019): 12%, mostly in younger people</a:t>
            </a:r>
          </a:p>
          <a:p>
            <a:pPr lvl="1"/>
            <a:r>
              <a:rPr lang="en-US" dirty="0"/>
              <a:t>Stanley &amp; </a:t>
            </a:r>
            <a:r>
              <a:rPr lang="en-US" dirty="0" err="1"/>
              <a:t>Vanderniet</a:t>
            </a:r>
            <a:r>
              <a:rPr lang="en-US" dirty="0"/>
              <a:t> (2018): 12.7%, only among women </a:t>
            </a:r>
          </a:p>
          <a:p>
            <a:pPr lvl="1"/>
            <a:endParaRPr lang="en-US" dirty="0"/>
          </a:p>
          <a:p>
            <a:r>
              <a:rPr lang="en-US" dirty="0"/>
              <a:t>But, </a:t>
            </a:r>
            <a:r>
              <a:rPr lang="en-US" dirty="0">
                <a:solidFill>
                  <a:srgbClr val="8DA0CB"/>
                </a:solidFill>
              </a:rPr>
              <a:t>[</a:t>
            </a:r>
            <a:r>
              <a:rPr lang="en-US" dirty="0" err="1">
                <a:solidFill>
                  <a:srgbClr val="8DA0CB"/>
                </a:solidFill>
              </a:rPr>
              <a:t>tʰɨn</a:t>
            </a:r>
            <a:r>
              <a:rPr lang="en-US" dirty="0">
                <a:solidFill>
                  <a:srgbClr val="8DA0CB"/>
                </a:solidFill>
              </a:rPr>
              <a:t>]</a:t>
            </a:r>
            <a:r>
              <a:rPr lang="en-US" dirty="0"/>
              <a:t> is not analyzed in depth</a:t>
            </a:r>
          </a:p>
          <a:p>
            <a:pPr lvl="1"/>
            <a:r>
              <a:rPr lang="en-US" dirty="0"/>
              <a:t>Stanley &amp; </a:t>
            </a:r>
            <a:r>
              <a:rPr lang="en-US" dirty="0" err="1"/>
              <a:t>Vanderniet</a:t>
            </a:r>
            <a:r>
              <a:rPr lang="en-US" dirty="0"/>
              <a:t> (2018) point out that it’s used more than </a:t>
            </a:r>
            <a:r>
              <a:rPr lang="en-US" dirty="0">
                <a:solidFill>
                  <a:srgbClr val="F48D62"/>
                </a:solidFill>
              </a:rPr>
              <a:t>[</a:t>
            </a:r>
            <a:r>
              <a:rPr lang="en-US" dirty="0" err="1">
                <a:solidFill>
                  <a:srgbClr val="F48D62"/>
                </a:solidFill>
              </a:rPr>
              <a:t>ʔɨn</a:t>
            </a:r>
            <a:r>
              <a:rPr lang="en-US" dirty="0">
                <a:solidFill>
                  <a:srgbClr val="F48D62"/>
                </a:solidFill>
              </a:rPr>
              <a:t>]</a:t>
            </a:r>
            <a:r>
              <a:rPr lang="en-US" dirty="0"/>
              <a:t> is.</a:t>
            </a:r>
          </a:p>
          <a:p>
            <a:pPr lvl="1"/>
            <a:r>
              <a:rPr lang="en-US" dirty="0"/>
              <a:t>Other work on MOUNTAIN in Utah has not acknowledged this third variant.</a:t>
            </a:r>
          </a:p>
          <a:p>
            <a:pPr lvl="1"/>
            <a:endParaRPr lang="en-US" dirty="0"/>
          </a:p>
        </p:txBody>
      </p:sp>
      <p:sp>
        <p:nvSpPr>
          <p:cNvPr id="4" name="Title 3">
            <a:extLst>
              <a:ext uri="{FF2B5EF4-FFF2-40B4-BE49-F238E27FC236}">
                <a16:creationId xmlns:a16="http://schemas.microsoft.com/office/drawing/2014/main" id="{F5A20FD5-1B04-8EA4-7827-054570BF6069}"/>
              </a:ext>
            </a:extLst>
          </p:cNvPr>
          <p:cNvSpPr>
            <a:spLocks noGrp="1"/>
          </p:cNvSpPr>
          <p:nvPr>
            <p:ph type="title"/>
          </p:nvPr>
        </p:nvSpPr>
        <p:spPr/>
        <p:txBody>
          <a:bodyPr/>
          <a:lstStyle/>
          <a:p>
            <a:r>
              <a:rPr lang="en-US" dirty="0"/>
              <a:t>MOUNTAIN in Utah</a:t>
            </a:r>
          </a:p>
        </p:txBody>
      </p:sp>
    </p:spTree>
    <p:extLst>
      <p:ext uri="{BB962C8B-B14F-4D97-AF65-F5344CB8AC3E}">
        <p14:creationId xmlns:p14="http://schemas.microsoft.com/office/powerpoint/2010/main" val="20571817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345BE18-F1AC-34CD-8BE3-B7F7301D0F16}"/>
              </a:ext>
            </a:extLst>
          </p:cNvPr>
          <p:cNvSpPr>
            <a:spLocks noGrp="1"/>
          </p:cNvSpPr>
          <p:nvPr>
            <p:ph type="sldNum" sz="quarter" idx="11"/>
          </p:nvPr>
        </p:nvSpPr>
        <p:spPr/>
        <p:txBody>
          <a:bodyPr/>
          <a:lstStyle/>
          <a:p>
            <a:fld id="{2F4E2E3C-FF33-FC45-91A9-BDC48E1E835D}" type="slidenum">
              <a:rPr lang="en-US" smtClean="0"/>
              <a:pPr/>
              <a:t>30</a:t>
            </a:fld>
            <a:endParaRPr lang="en-US" dirty="0"/>
          </a:p>
        </p:txBody>
      </p:sp>
      <p:sp>
        <p:nvSpPr>
          <p:cNvPr id="3" name="Content Placeholder 2">
            <a:extLst>
              <a:ext uri="{FF2B5EF4-FFF2-40B4-BE49-F238E27FC236}">
                <a16:creationId xmlns:a16="http://schemas.microsoft.com/office/drawing/2014/main" id="{30BC52AC-77CE-3AB9-7EEC-7FCE535E19F5}"/>
              </a:ext>
            </a:extLst>
          </p:cNvPr>
          <p:cNvSpPr>
            <a:spLocks noGrp="1"/>
          </p:cNvSpPr>
          <p:nvPr>
            <p:ph idx="4294967295"/>
          </p:nvPr>
        </p:nvSpPr>
        <p:spPr>
          <a:xfrm>
            <a:off x="221294" y="481904"/>
            <a:ext cx="4723686" cy="4779963"/>
          </a:xfrm>
          <a:prstGeom prst="rect">
            <a:avLst/>
          </a:prstGeom>
        </p:spPr>
        <p:txBody>
          <a:bodyPr/>
          <a:lstStyle/>
          <a:p>
            <a:pPr marL="0" marR="0" indent="0" algn="just">
              <a:spcBef>
                <a:spcPts val="0"/>
              </a:spcBef>
              <a:spcAft>
                <a:spcPts val="0"/>
              </a:spcAft>
              <a:buNone/>
            </a:pPr>
            <a:r>
              <a:rPr lang="en-US" sz="1800" dirty="0">
                <a:effectLst/>
                <a:latin typeface="Noto Sans" panose="020B0502040504020204" pitchFamily="34" charset="0"/>
                <a:ea typeface="Noto Sans" panose="020B0502040504020204" pitchFamily="34" charset="0"/>
                <a:cs typeface="Noto Sans" panose="020B0502040504020204" pitchFamily="34" charset="0"/>
              </a:rPr>
              <a:t>You don’t believe in ‘T’. Not tea, but the letter ‘t’ — because as far as you can tell from your neighbors, </a:t>
            </a:r>
            <a:r>
              <a:rPr lang="en-US" sz="1800" b="1" dirty="0">
                <a:effectLst/>
                <a:latin typeface="Noto Sans" panose="020B0502040504020204" pitchFamily="34" charset="0"/>
                <a:ea typeface="Noto Sans" panose="020B0502040504020204" pitchFamily="34" charset="0"/>
                <a:cs typeface="Noto Sans" panose="020B0502040504020204" pitchFamily="34" charset="0"/>
              </a:rPr>
              <a:t>you live in ‘</a:t>
            </a:r>
            <a:r>
              <a:rPr lang="en-US" sz="1800" b="1" dirty="0" err="1">
                <a:effectLst/>
                <a:latin typeface="Noto Sans" panose="020B0502040504020204" pitchFamily="34" charset="0"/>
                <a:ea typeface="Noto Sans" panose="020B0502040504020204" pitchFamily="34" charset="0"/>
                <a:cs typeface="Noto Sans" panose="020B0502040504020204" pitchFamily="34" charset="0"/>
              </a:rPr>
              <a:t>Lay’on</a:t>
            </a:r>
            <a:r>
              <a:rPr lang="en-US" sz="1800" b="1" dirty="0">
                <a:effectLst/>
                <a:latin typeface="Noto Sans" panose="020B0502040504020204" pitchFamily="34" charset="0"/>
                <a:ea typeface="Noto Sans" panose="020B0502040504020204" pitchFamily="34" charset="0"/>
                <a:cs typeface="Noto Sans" panose="020B0502040504020204" pitchFamily="34" charset="0"/>
              </a:rPr>
              <a:t>’ by the ‘</a:t>
            </a:r>
            <a:r>
              <a:rPr lang="en-US" sz="1800" b="1" dirty="0" err="1">
                <a:effectLst/>
                <a:latin typeface="Noto Sans" panose="020B0502040504020204" pitchFamily="34" charset="0"/>
                <a:ea typeface="Noto Sans" panose="020B0502040504020204" pitchFamily="34" charset="0"/>
                <a:cs typeface="Noto Sans" panose="020B0502040504020204" pitchFamily="34" charset="0"/>
              </a:rPr>
              <a:t>moun’in</a:t>
            </a:r>
            <a:r>
              <a:rPr lang="en-US" sz="1800" b="1" dirty="0">
                <a:effectLst/>
                <a:latin typeface="Noto Sans" panose="020B0502040504020204" pitchFamily="34" charset="0"/>
                <a:ea typeface="Noto Sans" panose="020B0502040504020204" pitchFamily="34" charset="0"/>
                <a:cs typeface="Noto Sans" panose="020B0502040504020204" pitchFamily="34" charset="0"/>
              </a:rPr>
              <a:t>.’</a:t>
            </a:r>
          </a:p>
          <a:p>
            <a:pPr marL="0" marR="0" indent="0" algn="just">
              <a:spcBef>
                <a:spcPts val="0"/>
              </a:spcBef>
              <a:spcAft>
                <a:spcPts val="0"/>
              </a:spcAft>
              <a:buNone/>
            </a:pPr>
            <a:endParaRPr lang="en-US" sz="600" dirty="0">
              <a:latin typeface="Noto Sans" panose="020B0502040504020204" pitchFamily="34" charset="0"/>
              <a:ea typeface="Noto Sans" panose="020B0502040504020204" pitchFamily="34" charset="0"/>
              <a:cs typeface="Noto Sans" panose="020B0502040504020204" pitchFamily="34" charset="0"/>
            </a:endParaRPr>
          </a:p>
          <a:p>
            <a:pPr marL="0" marR="0" indent="0" algn="r">
              <a:spcBef>
                <a:spcPts val="0"/>
              </a:spcBef>
              <a:spcAft>
                <a:spcPts val="0"/>
              </a:spcAft>
              <a:buNone/>
            </a:pPr>
            <a:r>
              <a:rPr lang="en-US" sz="1400" dirty="0">
                <a:effectLst/>
                <a:latin typeface="Noto Sans" panose="020B0502040504020204" pitchFamily="34" charset="0"/>
                <a:ea typeface="Noto Sans" panose="020B0502040504020204" pitchFamily="34" charset="0"/>
                <a:cs typeface="Noto Sans" panose="020B0502040504020204" pitchFamily="34" charset="0"/>
              </a:rPr>
              <a:t>Dan Kunz. </a:t>
            </a:r>
            <a:r>
              <a:rPr lang="en-US" sz="1400" dirty="0" err="1">
                <a:effectLst/>
                <a:latin typeface="Noto Sans" panose="020B0502040504020204" pitchFamily="34" charset="0"/>
                <a:ea typeface="Noto Sans" panose="020B0502040504020204" pitchFamily="34" charset="0"/>
                <a:cs typeface="Noto Sans" panose="020B0502040504020204" pitchFamily="34" charset="0"/>
              </a:rPr>
              <a:t>MatadorNetwork.com</a:t>
            </a:r>
            <a:r>
              <a:rPr lang="en-US" sz="1400" dirty="0">
                <a:effectLst/>
                <a:latin typeface="Noto Sans" panose="020B0502040504020204" pitchFamily="34" charset="0"/>
                <a:ea typeface="Noto Sans" panose="020B0502040504020204" pitchFamily="34" charset="0"/>
                <a:cs typeface="Noto Sans" panose="020B0502040504020204" pitchFamily="34" charset="0"/>
              </a:rPr>
              <a:t>. </a:t>
            </a:r>
            <a:br>
              <a:rPr lang="en-US" sz="1400" dirty="0">
                <a:effectLst/>
                <a:latin typeface="Noto Sans" panose="020B0502040504020204" pitchFamily="34" charset="0"/>
                <a:ea typeface="Noto Sans" panose="020B0502040504020204" pitchFamily="34" charset="0"/>
                <a:cs typeface="Noto Sans" panose="020B0502040504020204" pitchFamily="34" charset="0"/>
              </a:rPr>
            </a:br>
            <a:r>
              <a:rPr lang="en-US" sz="1400" dirty="0">
                <a:effectLst/>
                <a:latin typeface="Noto Sans" panose="020B0502040504020204" pitchFamily="34" charset="0"/>
                <a:ea typeface="Noto Sans" panose="020B0502040504020204" pitchFamily="34" charset="0"/>
                <a:cs typeface="Noto Sans" panose="020B0502040504020204" pitchFamily="34" charset="0"/>
              </a:rPr>
              <a:t>March 13, 2015.</a:t>
            </a:r>
          </a:p>
          <a:p>
            <a:pPr marL="0" marR="0" indent="0">
              <a:spcBef>
                <a:spcPts val="0"/>
              </a:spcBef>
              <a:spcAft>
                <a:spcPts val="0"/>
              </a:spcAft>
              <a:buNone/>
            </a:pPr>
            <a:endParaRPr lang="en-US" sz="1800" dirty="0">
              <a:effectLst/>
              <a:latin typeface="Noto Sans" panose="020B0502040504020204" pitchFamily="34" charset="0"/>
              <a:ea typeface="Noto Sans" panose="020B0502040504020204" pitchFamily="34" charset="0"/>
              <a:cs typeface="Noto Sans" panose="020B0502040504020204" pitchFamily="34" charset="0"/>
            </a:endParaRPr>
          </a:p>
          <a:p>
            <a:pPr marL="0" marR="0" indent="0" algn="just">
              <a:spcBef>
                <a:spcPts val="0"/>
              </a:spcBef>
              <a:spcAft>
                <a:spcPts val="0"/>
              </a:spcAft>
              <a:buNone/>
            </a:pPr>
            <a:r>
              <a:rPr lang="en-US" sz="1800" b="1" dirty="0">
                <a:effectLst/>
                <a:latin typeface="Noto Sans" panose="020B0502040504020204" pitchFamily="34" charset="0"/>
                <a:ea typeface="Noto Sans" panose="020B0502040504020204" pitchFamily="34" charset="0"/>
                <a:cs typeface="Noto Sans" panose="020B0502040504020204" pitchFamily="34" charset="0"/>
              </a:rPr>
              <a:t>Mountain= </a:t>
            </a:r>
            <a:r>
              <a:rPr lang="en-US" sz="1800" b="1" dirty="0" err="1">
                <a:effectLst/>
                <a:latin typeface="Noto Sans" panose="020B0502040504020204" pitchFamily="34" charset="0"/>
                <a:ea typeface="Noto Sans" panose="020B0502040504020204" pitchFamily="34" charset="0"/>
                <a:cs typeface="Noto Sans" panose="020B0502040504020204" pitchFamily="34" charset="0"/>
              </a:rPr>
              <a:t>Mown’un</a:t>
            </a:r>
            <a:r>
              <a:rPr lang="en-US" sz="1800" b="1" dirty="0">
                <a:effectLst/>
                <a:latin typeface="Noto Sans" panose="020B0502040504020204" pitchFamily="34" charset="0"/>
                <a:ea typeface="Noto Sans" panose="020B0502040504020204" pitchFamily="34" charset="0"/>
                <a:cs typeface="Noto Sans" panose="020B0502040504020204" pitchFamily="34" charset="0"/>
              </a:rPr>
              <a:t>: How could this NOT be the number one Utah-ism? </a:t>
            </a:r>
            <a:r>
              <a:rPr lang="en-US" sz="1800" dirty="0">
                <a:effectLst/>
                <a:latin typeface="Noto Sans" panose="020B0502040504020204" pitchFamily="34" charset="0"/>
                <a:ea typeface="Noto Sans" panose="020B0502040504020204" pitchFamily="34" charset="0"/>
                <a:cs typeface="Noto Sans" panose="020B0502040504020204" pitchFamily="34" charset="0"/>
              </a:rPr>
              <a:t>The dropped T is infamous. But it doesn’t just drop, it almost makes a staccato sound where the T should be when pronounced.</a:t>
            </a:r>
          </a:p>
          <a:p>
            <a:pPr marL="0" marR="0" indent="0" algn="just">
              <a:spcBef>
                <a:spcPts val="0"/>
              </a:spcBef>
              <a:spcAft>
                <a:spcPts val="0"/>
              </a:spcAft>
              <a:buNone/>
            </a:pPr>
            <a:endParaRPr lang="en-US" sz="600" dirty="0">
              <a:latin typeface="Noto Sans" panose="020B0502040504020204" pitchFamily="34" charset="0"/>
              <a:ea typeface="Noto Sans" panose="020B0502040504020204" pitchFamily="34" charset="0"/>
              <a:cs typeface="Noto Sans" panose="020B0502040504020204" pitchFamily="34" charset="0"/>
            </a:endParaRPr>
          </a:p>
          <a:p>
            <a:pPr marL="0" marR="0" indent="0" algn="r">
              <a:spcBef>
                <a:spcPts val="0"/>
              </a:spcBef>
              <a:spcAft>
                <a:spcPts val="0"/>
              </a:spcAft>
              <a:buNone/>
            </a:pPr>
            <a:r>
              <a:rPr lang="en-US" sz="1400" dirty="0">
                <a:effectLst/>
                <a:latin typeface="Noto Sans" panose="020B0502040504020204" pitchFamily="34" charset="0"/>
                <a:ea typeface="Noto Sans" panose="020B0502040504020204" pitchFamily="34" charset="0"/>
                <a:cs typeface="Noto Sans" panose="020B0502040504020204" pitchFamily="34" charset="0"/>
              </a:rPr>
              <a:t>20 words you need to know how to pronounce </a:t>
            </a:r>
            <a:br>
              <a:rPr lang="en-US" sz="1400" dirty="0">
                <a:effectLst/>
                <a:latin typeface="Noto Sans" panose="020B0502040504020204" pitchFamily="34" charset="0"/>
                <a:ea typeface="Noto Sans" panose="020B0502040504020204" pitchFamily="34" charset="0"/>
                <a:cs typeface="Noto Sans" panose="020B0502040504020204" pitchFamily="34" charset="0"/>
              </a:rPr>
            </a:br>
            <a:r>
              <a:rPr lang="en-US" sz="1400" dirty="0">
                <a:effectLst/>
                <a:latin typeface="Noto Sans" panose="020B0502040504020204" pitchFamily="34" charset="0"/>
                <a:ea typeface="Noto Sans" panose="020B0502040504020204" pitchFamily="34" charset="0"/>
                <a:cs typeface="Noto Sans" panose="020B0502040504020204" pitchFamily="34" charset="0"/>
              </a:rPr>
              <a:t>in Utah. </a:t>
            </a:r>
            <a:r>
              <a:rPr lang="en-US" sz="1400" i="1" dirty="0">
                <a:effectLst/>
                <a:latin typeface="Noto Sans" panose="020B0502040504020204" pitchFamily="34" charset="0"/>
                <a:ea typeface="Noto Sans" panose="020B0502040504020204" pitchFamily="34" charset="0"/>
                <a:cs typeface="Noto Sans" panose="020B0502040504020204" pitchFamily="34" charset="0"/>
              </a:rPr>
              <a:t>Daily Herald</a:t>
            </a:r>
            <a:r>
              <a:rPr lang="en-US" sz="1400" dirty="0">
                <a:effectLst/>
                <a:latin typeface="Noto Sans" panose="020B0502040504020204" pitchFamily="34" charset="0"/>
                <a:ea typeface="Noto Sans" panose="020B0502040504020204" pitchFamily="34" charset="0"/>
                <a:cs typeface="Noto Sans" panose="020B0502040504020204" pitchFamily="34" charset="0"/>
              </a:rPr>
              <a:t>. December 20, 2016.</a:t>
            </a:r>
          </a:p>
          <a:p>
            <a:pPr marL="0" marR="0" indent="0" algn="r">
              <a:spcBef>
                <a:spcPts val="0"/>
              </a:spcBef>
              <a:spcAft>
                <a:spcPts val="0"/>
              </a:spcAft>
              <a:buNone/>
            </a:pPr>
            <a:endParaRPr lang="en-US" sz="1400" dirty="0">
              <a:effectLst/>
              <a:latin typeface="Noto Sans" panose="020B0502040504020204" pitchFamily="34" charset="0"/>
              <a:ea typeface="Noto Sans" panose="020B0502040504020204" pitchFamily="34" charset="0"/>
              <a:cs typeface="Noto Sans" panose="020B0502040504020204" pitchFamily="34" charset="0"/>
            </a:endParaRPr>
          </a:p>
          <a:p>
            <a:pPr marL="0" marR="0" indent="0" algn="just">
              <a:spcBef>
                <a:spcPts val="0"/>
              </a:spcBef>
              <a:spcAft>
                <a:spcPts val="0"/>
              </a:spcAft>
              <a:buNone/>
            </a:pPr>
            <a:r>
              <a:rPr lang="en-US" sz="1800" dirty="0">
                <a:effectLst/>
                <a:latin typeface="Noto Sans" panose="020B0502040504020204" pitchFamily="34" charset="0"/>
                <a:ea typeface="Noto Sans" panose="020B0502040504020204" pitchFamily="34" charset="0"/>
                <a:cs typeface="Noto Sans" panose="020B0502040504020204" pitchFamily="34" charset="0"/>
              </a:rPr>
              <a:t>Another thing I notice about Utah accents is that </a:t>
            </a:r>
            <a:r>
              <a:rPr lang="en-US" sz="1800" b="1" dirty="0">
                <a:effectLst/>
                <a:latin typeface="Noto Sans" panose="020B0502040504020204" pitchFamily="34" charset="0"/>
                <a:ea typeface="Noto Sans" panose="020B0502040504020204" pitchFamily="34" charset="0"/>
                <a:cs typeface="Noto Sans" panose="020B0502040504020204" pitchFamily="34" charset="0"/>
              </a:rPr>
              <a:t>we drop or swallow the "</a:t>
            </a:r>
            <a:r>
              <a:rPr lang="en-US" sz="1800" b="1" dirty="0" err="1">
                <a:effectLst/>
                <a:latin typeface="Noto Sans" panose="020B0502040504020204" pitchFamily="34" charset="0"/>
                <a:ea typeface="Noto Sans" panose="020B0502040504020204" pitchFamily="34" charset="0"/>
                <a:cs typeface="Noto Sans" panose="020B0502040504020204" pitchFamily="34" charset="0"/>
              </a:rPr>
              <a:t>nt</a:t>
            </a:r>
            <a:r>
              <a:rPr lang="en-US" sz="1800" b="1" dirty="0">
                <a:effectLst/>
                <a:latin typeface="Noto Sans" panose="020B0502040504020204" pitchFamily="34" charset="0"/>
                <a:ea typeface="Noto Sans" panose="020B0502040504020204" pitchFamily="34" charset="0"/>
                <a:cs typeface="Noto Sans" panose="020B0502040504020204" pitchFamily="34" charset="0"/>
              </a:rPr>
              <a:t>" combination - as in mountain </a:t>
            </a:r>
            <a:r>
              <a:rPr lang="en-US" sz="1800" dirty="0">
                <a:effectLst/>
                <a:latin typeface="Noto Sans" panose="020B0502040504020204" pitchFamily="34" charset="0"/>
                <a:ea typeface="Noto Sans" panose="020B0502040504020204" pitchFamily="34" charset="0"/>
                <a:cs typeface="Noto Sans" panose="020B0502040504020204" pitchFamily="34" charset="0"/>
              </a:rPr>
              <a:t>- which ends up sounding like "</a:t>
            </a:r>
            <a:r>
              <a:rPr lang="en-US" sz="1800" dirty="0" err="1">
                <a:effectLst/>
                <a:latin typeface="Noto Sans" panose="020B0502040504020204" pitchFamily="34" charset="0"/>
                <a:ea typeface="Noto Sans" panose="020B0502040504020204" pitchFamily="34" charset="0"/>
                <a:cs typeface="Noto Sans" panose="020B0502040504020204" pitchFamily="34" charset="0"/>
              </a:rPr>
              <a:t>mou</a:t>
            </a:r>
            <a:r>
              <a:rPr lang="en-US" sz="1800" dirty="0">
                <a:effectLst/>
                <a:latin typeface="Noto Sans" panose="020B0502040504020204" pitchFamily="34" charset="0"/>
                <a:ea typeface="Noto Sans" panose="020B0502040504020204" pitchFamily="34" charset="0"/>
                <a:cs typeface="Noto Sans" panose="020B0502040504020204" pitchFamily="34" charset="0"/>
              </a:rPr>
              <a:t> in".</a:t>
            </a:r>
          </a:p>
          <a:p>
            <a:pPr marL="0" marR="0" indent="0">
              <a:spcBef>
                <a:spcPts val="0"/>
              </a:spcBef>
              <a:spcAft>
                <a:spcPts val="0"/>
              </a:spcAft>
              <a:buNone/>
            </a:pPr>
            <a:endParaRPr lang="en-US" sz="600" dirty="0">
              <a:effectLst/>
              <a:latin typeface="Noto Sans" panose="020B0502040504020204" pitchFamily="34" charset="0"/>
              <a:ea typeface="Noto Sans" panose="020B0502040504020204" pitchFamily="34" charset="0"/>
              <a:cs typeface="Noto Sans" panose="020B0502040504020204" pitchFamily="34" charset="0"/>
            </a:endParaRPr>
          </a:p>
          <a:p>
            <a:pPr marL="0" marR="0" indent="0" algn="r">
              <a:spcBef>
                <a:spcPts val="0"/>
              </a:spcBef>
              <a:spcAft>
                <a:spcPts val="0"/>
              </a:spcAft>
              <a:buNone/>
            </a:pPr>
            <a:r>
              <a:rPr lang="en-US" sz="1400" dirty="0" err="1">
                <a:effectLst/>
                <a:latin typeface="Noto Sans" panose="020B0502040504020204" pitchFamily="34" charset="0"/>
                <a:ea typeface="Noto Sans" panose="020B0502040504020204" pitchFamily="34" charset="0"/>
                <a:cs typeface="Noto Sans" panose="020B0502040504020204" pitchFamily="34" charset="0"/>
              </a:rPr>
              <a:t>UtahRoots</a:t>
            </a:r>
            <a:r>
              <a:rPr lang="en-US" sz="1400" dirty="0">
                <a:effectLst/>
                <a:latin typeface="Noto Sans" panose="020B0502040504020204" pitchFamily="34" charset="0"/>
                <a:ea typeface="Noto Sans" panose="020B0502040504020204" pitchFamily="34" charset="0"/>
                <a:cs typeface="Noto Sans" panose="020B0502040504020204" pitchFamily="34" charset="0"/>
              </a:rPr>
              <a:t>. Comment to a post </a:t>
            </a:r>
            <a:br>
              <a:rPr lang="en-US" sz="1400" dirty="0">
                <a:effectLst/>
                <a:latin typeface="Noto Sans" panose="020B0502040504020204" pitchFamily="34" charset="0"/>
                <a:ea typeface="Noto Sans" panose="020B0502040504020204" pitchFamily="34" charset="0"/>
                <a:cs typeface="Noto Sans" panose="020B0502040504020204" pitchFamily="34" charset="0"/>
              </a:rPr>
            </a:br>
            <a:r>
              <a:rPr lang="en-US" sz="1400" dirty="0">
                <a:effectLst/>
                <a:latin typeface="Noto Sans" panose="020B0502040504020204" pitchFamily="34" charset="0"/>
                <a:ea typeface="Noto Sans" panose="020B0502040504020204" pitchFamily="34" charset="0"/>
                <a:cs typeface="Noto Sans" panose="020B0502040504020204" pitchFamily="34" charset="0"/>
              </a:rPr>
              <a:t>on city-data.com. January 13, 2011. </a:t>
            </a:r>
            <a:endParaRPr lang="en-US" sz="1800" dirty="0">
              <a:effectLst/>
              <a:latin typeface="Noto Sans" panose="020B0502040504020204" pitchFamily="34" charset="0"/>
              <a:ea typeface="Noto Sans" panose="020B0502040504020204" pitchFamily="34" charset="0"/>
              <a:cs typeface="Noto Sans" panose="020B0502040504020204" pitchFamily="34" charset="0"/>
            </a:endParaRPr>
          </a:p>
          <a:p>
            <a:endParaRPr lang="en-US" dirty="0"/>
          </a:p>
        </p:txBody>
      </p:sp>
      <p:sp>
        <p:nvSpPr>
          <p:cNvPr id="6" name="TextBox 5">
            <a:extLst>
              <a:ext uri="{FF2B5EF4-FFF2-40B4-BE49-F238E27FC236}">
                <a16:creationId xmlns:a16="http://schemas.microsoft.com/office/drawing/2014/main" id="{F52E7D59-9AC7-2EEC-2843-66DB315BFAEA}"/>
              </a:ext>
            </a:extLst>
          </p:cNvPr>
          <p:cNvSpPr txBox="1"/>
          <p:nvPr/>
        </p:nvSpPr>
        <p:spPr>
          <a:xfrm>
            <a:off x="5678905" y="573666"/>
            <a:ext cx="6291801" cy="5509200"/>
          </a:xfrm>
          <a:prstGeom prst="rect">
            <a:avLst/>
          </a:prstGeom>
          <a:noFill/>
        </p:spPr>
        <p:txBody>
          <a:bodyPr wrap="square">
            <a:spAutoFit/>
          </a:bodyPr>
          <a:lstStyle/>
          <a:p>
            <a:pPr marL="0" marR="0">
              <a:spcBef>
                <a:spcPts val="0"/>
              </a:spcBef>
              <a:spcAft>
                <a:spcPts val="0"/>
              </a:spcAft>
            </a:pPr>
            <a:r>
              <a:rPr lang="en-US" sz="1800" dirty="0">
                <a:effectLst/>
                <a:latin typeface="Noto Sans" panose="020B0502040504020204" pitchFamily="34" charset="0"/>
                <a:ea typeface="Noto Sans" panose="020B0502040504020204" pitchFamily="34" charset="0"/>
                <a:cs typeface="Noto Sans" panose="020B0502040504020204" pitchFamily="34" charset="0"/>
              </a:rPr>
              <a:t>I have noticed that, in some cases, people from Utah </a:t>
            </a:r>
            <a:r>
              <a:rPr lang="en-US" sz="1800" b="1" dirty="0">
                <a:effectLst/>
                <a:latin typeface="Noto Sans" panose="020B0502040504020204" pitchFamily="34" charset="0"/>
                <a:ea typeface="Noto Sans" panose="020B0502040504020204" pitchFamily="34" charset="0"/>
                <a:cs typeface="Noto Sans" panose="020B0502040504020204" pitchFamily="34" charset="0"/>
              </a:rPr>
              <a:t>omit the 't' from words such as 'Layton' and 'mountain.’</a:t>
            </a:r>
          </a:p>
          <a:p>
            <a:pPr marL="0" marR="0">
              <a:spcBef>
                <a:spcPts val="0"/>
              </a:spcBef>
              <a:spcAft>
                <a:spcPts val="0"/>
              </a:spcAft>
            </a:pPr>
            <a:endParaRPr lang="en-US" sz="600" dirty="0">
              <a:effectLst/>
              <a:latin typeface="Noto Sans" panose="020B0502040504020204" pitchFamily="34" charset="0"/>
              <a:ea typeface="Noto Sans" panose="020B0502040504020204" pitchFamily="34" charset="0"/>
              <a:cs typeface="Noto Sans" panose="020B0502040504020204" pitchFamily="34" charset="0"/>
            </a:endParaRPr>
          </a:p>
          <a:p>
            <a:pPr marL="0" marR="0" algn="r">
              <a:spcBef>
                <a:spcPts val="0"/>
              </a:spcBef>
              <a:spcAft>
                <a:spcPts val="0"/>
              </a:spcAft>
            </a:pPr>
            <a:r>
              <a:rPr lang="en-US" sz="1400" dirty="0">
                <a:effectLst/>
                <a:latin typeface="Noto Sans" panose="020B0502040504020204" pitchFamily="34" charset="0"/>
                <a:ea typeface="Noto Sans" panose="020B0502040504020204" pitchFamily="34" charset="0"/>
                <a:cs typeface="Noto Sans" panose="020B0502040504020204" pitchFamily="34" charset="0"/>
              </a:rPr>
              <a:t>bill999. Question asked on English Language </a:t>
            </a:r>
            <a:br>
              <a:rPr lang="en-US" sz="1400" dirty="0">
                <a:effectLst/>
                <a:latin typeface="Noto Sans" panose="020B0502040504020204" pitchFamily="34" charset="0"/>
                <a:ea typeface="Noto Sans" panose="020B0502040504020204" pitchFamily="34" charset="0"/>
                <a:cs typeface="Noto Sans" panose="020B0502040504020204" pitchFamily="34" charset="0"/>
              </a:rPr>
            </a:br>
            <a:r>
              <a:rPr lang="en-US" sz="1400" dirty="0">
                <a:effectLst/>
                <a:latin typeface="Noto Sans" panose="020B0502040504020204" pitchFamily="34" charset="0"/>
                <a:ea typeface="Noto Sans" panose="020B0502040504020204" pitchFamily="34" charset="0"/>
                <a:cs typeface="Noto Sans" panose="020B0502040504020204" pitchFamily="34" charset="0"/>
              </a:rPr>
              <a:t>&amp; Usage Stack Exchange. July 22, 2014</a:t>
            </a:r>
            <a:endParaRPr lang="en-US" sz="1800" dirty="0">
              <a:effectLst/>
              <a:latin typeface="Noto Sans" panose="020B0502040504020204" pitchFamily="34" charset="0"/>
              <a:ea typeface="Noto Sans" panose="020B0502040504020204" pitchFamily="34" charset="0"/>
              <a:cs typeface="Noto Sans" panose="020B0502040504020204" pitchFamily="34" charset="0"/>
            </a:endParaRPr>
          </a:p>
          <a:p>
            <a:pPr marL="0" marR="0">
              <a:spcBef>
                <a:spcPts val="0"/>
              </a:spcBef>
              <a:spcAft>
                <a:spcPts val="0"/>
              </a:spcAft>
            </a:pPr>
            <a:endParaRPr lang="en-US" sz="1800" dirty="0">
              <a:effectLst/>
              <a:latin typeface="Noto Sans" panose="020B0502040504020204" pitchFamily="34" charset="0"/>
              <a:ea typeface="Noto Sans" panose="020B0502040504020204" pitchFamily="34" charset="0"/>
              <a:cs typeface="Noto Sans" panose="020B0502040504020204" pitchFamily="34" charset="0"/>
            </a:endParaRPr>
          </a:p>
          <a:p>
            <a:pPr marL="0" marR="0">
              <a:spcBef>
                <a:spcPts val="0"/>
              </a:spcBef>
              <a:spcAft>
                <a:spcPts val="0"/>
              </a:spcAft>
            </a:pPr>
            <a:r>
              <a:rPr lang="en-US" sz="1800" dirty="0">
                <a:effectLst/>
                <a:latin typeface="Noto Sans" panose="020B0502040504020204" pitchFamily="34" charset="0"/>
                <a:ea typeface="Noto Sans" panose="020B0502040504020204" pitchFamily="34" charset="0"/>
                <a:cs typeface="Noto Sans" panose="020B0502040504020204" pitchFamily="34" charset="0"/>
              </a:rPr>
              <a:t>exmo88: My ex-</a:t>
            </a:r>
            <a:r>
              <a:rPr lang="en-US" sz="1800" dirty="0" err="1">
                <a:effectLst/>
                <a:latin typeface="Noto Sans" panose="020B0502040504020204" pitchFamily="34" charset="0"/>
                <a:ea typeface="Noto Sans" panose="020B0502040504020204" pitchFamily="34" charset="0"/>
                <a:cs typeface="Noto Sans" panose="020B0502040504020204" pitchFamily="34" charset="0"/>
              </a:rPr>
              <a:t>mo</a:t>
            </a:r>
            <a:r>
              <a:rPr lang="en-US" sz="1800" dirty="0">
                <a:effectLst/>
                <a:latin typeface="Noto Sans" panose="020B0502040504020204" pitchFamily="34" charset="0"/>
                <a:ea typeface="Noto Sans" panose="020B0502040504020204" pitchFamily="34" charset="0"/>
                <a:cs typeface="Noto Sans" panose="020B0502040504020204" pitchFamily="34" charset="0"/>
              </a:rPr>
              <a:t> family left Utah in 1964. Over the years, I couldn't help but notice the accent people from Utah have. Is it predominately Mormon or is it all of Utah? One thing's for sure, it's very distinct.</a:t>
            </a:r>
          </a:p>
          <a:p>
            <a:pPr marL="0" marR="0">
              <a:spcBef>
                <a:spcPts val="0"/>
              </a:spcBef>
              <a:spcAft>
                <a:spcPts val="0"/>
              </a:spcAft>
            </a:pPr>
            <a:endParaRPr lang="en-US" sz="600" dirty="0">
              <a:latin typeface="Noto Sans" panose="020B0502040504020204" pitchFamily="34" charset="0"/>
              <a:ea typeface="Noto Sans" panose="020B0502040504020204" pitchFamily="34" charset="0"/>
              <a:cs typeface="Noto Sans" panose="020B0502040504020204" pitchFamily="34" charset="0"/>
            </a:endParaRPr>
          </a:p>
          <a:p>
            <a:pPr marL="238125" marR="0">
              <a:spcBef>
                <a:spcPts val="0"/>
              </a:spcBef>
              <a:spcAft>
                <a:spcPts val="0"/>
              </a:spcAft>
            </a:pPr>
            <a:r>
              <a:rPr lang="en-US" sz="1800" dirty="0">
                <a:effectLst/>
                <a:latin typeface="Noto Sans" panose="020B0502040504020204" pitchFamily="34" charset="0"/>
                <a:ea typeface="Noto Sans" panose="020B0502040504020204" pitchFamily="34" charset="0"/>
                <a:cs typeface="Noto Sans" panose="020B0502040504020204" pitchFamily="34" charset="0"/>
              </a:rPr>
              <a:t>Readbooks6: </a:t>
            </a:r>
            <a:r>
              <a:rPr lang="en-US" sz="1800" b="1" dirty="0" err="1">
                <a:effectLst/>
                <a:latin typeface="Noto Sans" panose="020B0502040504020204" pitchFamily="34" charset="0"/>
                <a:ea typeface="Noto Sans" panose="020B0502040504020204" pitchFamily="34" charset="0"/>
                <a:cs typeface="Noto Sans" panose="020B0502040504020204" pitchFamily="34" charset="0"/>
              </a:rPr>
              <a:t>Moun-en</a:t>
            </a:r>
            <a:r>
              <a:rPr lang="en-US" sz="1800" b="1" dirty="0">
                <a:effectLst/>
                <a:latin typeface="Noto Sans" panose="020B0502040504020204" pitchFamily="34" charset="0"/>
                <a:ea typeface="Noto Sans" panose="020B0502040504020204" pitchFamily="34" charset="0"/>
                <a:cs typeface="Noto Sans" panose="020B0502040504020204" pitchFamily="34" charset="0"/>
              </a:rPr>
              <a:t> instead of mountain. The "t's" disappear.</a:t>
            </a:r>
          </a:p>
          <a:p>
            <a:pPr marR="0" indent="238125">
              <a:spcBef>
                <a:spcPts val="0"/>
              </a:spcBef>
              <a:spcAft>
                <a:spcPts val="0"/>
              </a:spcAft>
            </a:pPr>
            <a:endParaRPr lang="en-US" sz="600" dirty="0">
              <a:effectLst/>
              <a:latin typeface="Noto Sans" panose="020B0502040504020204" pitchFamily="34" charset="0"/>
              <a:ea typeface="Noto Sans" panose="020B0502040504020204" pitchFamily="34" charset="0"/>
              <a:cs typeface="Noto Sans" panose="020B0502040504020204" pitchFamily="34" charset="0"/>
            </a:endParaRPr>
          </a:p>
          <a:p>
            <a:pPr marL="466725" marR="0">
              <a:spcBef>
                <a:spcPts val="0"/>
              </a:spcBef>
              <a:spcAft>
                <a:spcPts val="0"/>
              </a:spcAft>
            </a:pPr>
            <a:r>
              <a:rPr lang="en-US" sz="1800" dirty="0">
                <a:effectLst/>
                <a:latin typeface="Noto Sans" panose="020B0502040504020204" pitchFamily="34" charset="0"/>
                <a:ea typeface="Noto Sans" panose="020B0502040504020204" pitchFamily="34" charset="0"/>
                <a:cs typeface="Noto Sans" panose="020B0502040504020204" pitchFamily="34" charset="0"/>
              </a:rPr>
              <a:t>bananajr6000: Yup, that's a classic one</a:t>
            </a:r>
          </a:p>
          <a:p>
            <a:pPr marL="0" marR="0">
              <a:spcBef>
                <a:spcPts val="0"/>
              </a:spcBef>
              <a:spcAft>
                <a:spcPts val="0"/>
              </a:spcAft>
            </a:pPr>
            <a:endParaRPr lang="en-US" sz="600" dirty="0">
              <a:effectLst/>
              <a:latin typeface="Noto Sans" panose="020B0502040504020204" pitchFamily="34" charset="0"/>
              <a:ea typeface="Noto Sans" panose="020B0502040504020204" pitchFamily="34" charset="0"/>
              <a:cs typeface="Noto Sans" panose="020B0502040504020204" pitchFamily="34" charset="0"/>
            </a:endParaRPr>
          </a:p>
          <a:p>
            <a:pPr marL="0" marR="0" algn="r">
              <a:spcBef>
                <a:spcPts val="0"/>
              </a:spcBef>
              <a:spcAft>
                <a:spcPts val="0"/>
              </a:spcAft>
            </a:pPr>
            <a:r>
              <a:rPr lang="en-US" sz="1400" dirty="0">
                <a:effectLst/>
                <a:latin typeface="Noto Sans" panose="020B0502040504020204" pitchFamily="34" charset="0"/>
                <a:ea typeface="Noto Sans" panose="020B0502040504020204" pitchFamily="34" charset="0"/>
                <a:cs typeface="Noto Sans" panose="020B0502040504020204" pitchFamily="34" charset="0"/>
              </a:rPr>
              <a:t>Reddit exchange in r/</a:t>
            </a:r>
            <a:r>
              <a:rPr lang="en-US" sz="1400" dirty="0" err="1">
                <a:effectLst/>
                <a:latin typeface="Noto Sans" panose="020B0502040504020204" pitchFamily="34" charset="0"/>
                <a:ea typeface="Noto Sans" panose="020B0502040504020204" pitchFamily="34" charset="0"/>
                <a:cs typeface="Noto Sans" panose="020B0502040504020204" pitchFamily="34" charset="0"/>
              </a:rPr>
              <a:t>exmormon</a:t>
            </a:r>
            <a:r>
              <a:rPr lang="en-US" sz="1400" dirty="0">
                <a:latin typeface="Noto Sans" panose="020B0502040504020204" pitchFamily="34" charset="0"/>
                <a:ea typeface="Noto Sans" panose="020B0502040504020204" pitchFamily="34" charset="0"/>
                <a:cs typeface="Noto Sans" panose="020B0502040504020204" pitchFamily="34" charset="0"/>
              </a:rPr>
              <a:t>. </a:t>
            </a:r>
            <a:r>
              <a:rPr lang="en-US" sz="1400" dirty="0">
                <a:effectLst/>
                <a:latin typeface="Noto Sans" panose="020B0502040504020204" pitchFamily="34" charset="0"/>
                <a:ea typeface="Noto Sans" panose="020B0502040504020204" pitchFamily="34" charset="0"/>
                <a:cs typeface="Noto Sans" panose="020B0502040504020204" pitchFamily="34" charset="0"/>
              </a:rPr>
              <a:t>2015.</a:t>
            </a:r>
          </a:p>
          <a:p>
            <a:pPr marL="0" marR="0">
              <a:spcBef>
                <a:spcPts val="0"/>
              </a:spcBef>
              <a:spcAft>
                <a:spcPts val="0"/>
              </a:spcAft>
            </a:pPr>
            <a:endParaRPr lang="en-US" sz="1800" dirty="0">
              <a:effectLst/>
              <a:latin typeface="Noto Sans" panose="020B0502040504020204" pitchFamily="34" charset="0"/>
              <a:ea typeface="Noto Sans" panose="020B0502040504020204" pitchFamily="34" charset="0"/>
              <a:cs typeface="Noto Sans" panose="020B0502040504020204" pitchFamily="34" charset="0"/>
            </a:endParaRPr>
          </a:p>
          <a:p>
            <a:pPr marL="0" marR="0">
              <a:spcBef>
                <a:spcPts val="0"/>
              </a:spcBef>
              <a:spcAft>
                <a:spcPts val="0"/>
              </a:spcAft>
            </a:pPr>
            <a:r>
              <a:rPr lang="en-US" sz="1800" b="1" dirty="0">
                <a:effectLst/>
                <a:latin typeface="Noto Sans" panose="020B0502040504020204" pitchFamily="34" charset="0"/>
                <a:ea typeface="Noto Sans" panose="020B0502040504020204" pitchFamily="34" charset="0"/>
                <a:cs typeface="Noto Sans" panose="020B0502040504020204" pitchFamily="34" charset="0"/>
              </a:rPr>
              <a:t>"</a:t>
            </a:r>
            <a:r>
              <a:rPr lang="en-US" sz="1800" b="1" dirty="0" err="1">
                <a:effectLst/>
                <a:latin typeface="Noto Sans" panose="020B0502040504020204" pitchFamily="34" charset="0"/>
                <a:ea typeface="Noto Sans" panose="020B0502040504020204" pitchFamily="34" charset="0"/>
                <a:cs typeface="Noto Sans" panose="020B0502040504020204" pitchFamily="34" charset="0"/>
              </a:rPr>
              <a:t>Mou'uns</a:t>
            </a:r>
            <a:r>
              <a:rPr lang="en-US" sz="1800" b="1" dirty="0">
                <a:effectLst/>
                <a:latin typeface="Noto Sans" panose="020B0502040504020204" pitchFamily="34" charset="0"/>
                <a:ea typeface="Noto Sans" panose="020B0502040504020204" pitchFamily="34" charset="0"/>
                <a:cs typeface="Noto Sans" panose="020B0502040504020204" pitchFamily="34" charset="0"/>
              </a:rPr>
              <a:t>" is a dead giveaway you're talking to a Utahn.</a:t>
            </a:r>
          </a:p>
          <a:p>
            <a:pPr marL="0" marR="0">
              <a:spcBef>
                <a:spcPts val="0"/>
              </a:spcBef>
              <a:spcAft>
                <a:spcPts val="0"/>
              </a:spcAft>
            </a:pPr>
            <a:endParaRPr lang="en-US" sz="600" b="1" dirty="0">
              <a:effectLst/>
              <a:latin typeface="Noto Sans" panose="020B0502040504020204" pitchFamily="34" charset="0"/>
              <a:ea typeface="Noto Sans" panose="020B0502040504020204" pitchFamily="34" charset="0"/>
              <a:cs typeface="Noto Sans" panose="020B0502040504020204" pitchFamily="34" charset="0"/>
            </a:endParaRPr>
          </a:p>
          <a:p>
            <a:pPr marL="0" marR="0" algn="r">
              <a:spcBef>
                <a:spcPts val="0"/>
              </a:spcBef>
              <a:spcAft>
                <a:spcPts val="0"/>
              </a:spcAft>
            </a:pPr>
            <a:r>
              <a:rPr lang="en-US" sz="1400" dirty="0">
                <a:effectLst/>
                <a:latin typeface="Noto Sans" panose="020B0502040504020204" pitchFamily="34" charset="0"/>
                <a:ea typeface="Noto Sans" panose="020B0502040504020204" pitchFamily="34" charset="0"/>
                <a:cs typeface="Noto Sans" panose="020B0502040504020204" pitchFamily="34" charset="0"/>
              </a:rPr>
              <a:t>Comment by </a:t>
            </a:r>
            <a:r>
              <a:rPr lang="en-US" sz="1400" dirty="0" err="1">
                <a:effectLst/>
                <a:latin typeface="Noto Sans" panose="020B0502040504020204" pitchFamily="34" charset="0"/>
                <a:ea typeface="Noto Sans" panose="020B0502040504020204" pitchFamily="34" charset="0"/>
                <a:cs typeface="Noto Sans" panose="020B0502040504020204" pitchFamily="34" charset="0"/>
              </a:rPr>
              <a:t>BizarroBednar</a:t>
            </a:r>
            <a:r>
              <a:rPr lang="en-US" sz="1400" dirty="0">
                <a:effectLst/>
                <a:latin typeface="Noto Sans" panose="020B0502040504020204" pitchFamily="34" charset="0"/>
                <a:ea typeface="Noto Sans" panose="020B0502040504020204" pitchFamily="34" charset="0"/>
                <a:cs typeface="Noto Sans" panose="020B0502040504020204" pitchFamily="34" charset="0"/>
              </a:rPr>
              <a:t> on a Reddit </a:t>
            </a:r>
            <a:br>
              <a:rPr lang="en-US" sz="1400" dirty="0">
                <a:effectLst/>
                <a:latin typeface="Noto Sans" panose="020B0502040504020204" pitchFamily="34" charset="0"/>
                <a:ea typeface="Noto Sans" panose="020B0502040504020204" pitchFamily="34" charset="0"/>
                <a:cs typeface="Noto Sans" panose="020B0502040504020204" pitchFamily="34" charset="0"/>
              </a:rPr>
            </a:br>
            <a:r>
              <a:rPr lang="en-US" sz="1400" dirty="0">
                <a:effectLst/>
                <a:latin typeface="Noto Sans" panose="020B0502040504020204" pitchFamily="34" charset="0"/>
                <a:ea typeface="Noto Sans" panose="020B0502040504020204" pitchFamily="34" charset="0"/>
                <a:cs typeface="Noto Sans" panose="020B0502040504020204" pitchFamily="34" charset="0"/>
              </a:rPr>
              <a:t>post in r/</a:t>
            </a:r>
            <a:r>
              <a:rPr lang="en-US" sz="1400" dirty="0" err="1">
                <a:effectLst/>
                <a:latin typeface="Noto Sans" panose="020B0502040504020204" pitchFamily="34" charset="0"/>
                <a:ea typeface="Noto Sans" panose="020B0502040504020204" pitchFamily="34" charset="0"/>
                <a:cs typeface="Noto Sans" panose="020B0502040504020204" pitchFamily="34" charset="0"/>
              </a:rPr>
              <a:t>exmormon</a:t>
            </a:r>
            <a:r>
              <a:rPr lang="en-US" sz="1400" dirty="0">
                <a:effectLst/>
                <a:latin typeface="Noto Sans" panose="020B0502040504020204" pitchFamily="34" charset="0"/>
                <a:ea typeface="Noto Sans" panose="020B0502040504020204" pitchFamily="34" charset="0"/>
                <a:cs typeface="Noto Sans" panose="020B0502040504020204" pitchFamily="34" charset="0"/>
              </a:rPr>
              <a:t> by exmo88. 2015.</a:t>
            </a:r>
          </a:p>
        </p:txBody>
      </p:sp>
    </p:spTree>
    <p:extLst>
      <p:ext uri="{BB962C8B-B14F-4D97-AF65-F5344CB8AC3E}">
        <p14:creationId xmlns:p14="http://schemas.microsoft.com/office/powerpoint/2010/main" val="19551205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3A6A56-DB8C-DCDB-1368-8A69611FE730}"/>
              </a:ext>
            </a:extLst>
          </p:cNvPr>
          <p:cNvSpPr>
            <a:spLocks noGrp="1"/>
          </p:cNvSpPr>
          <p:nvPr>
            <p:ph type="sldNum" sz="quarter" idx="11"/>
          </p:nvPr>
        </p:nvSpPr>
        <p:spPr/>
        <p:txBody>
          <a:bodyPr/>
          <a:lstStyle/>
          <a:p>
            <a:fld id="{2F4E2E3C-FF33-FC45-91A9-BDC48E1E835D}" type="slidenum">
              <a:rPr lang="en-US" smtClean="0"/>
              <a:pPr/>
              <a:t>31</a:t>
            </a:fld>
            <a:endParaRPr lang="en-US" dirty="0"/>
          </a:p>
        </p:txBody>
      </p:sp>
      <p:sp>
        <p:nvSpPr>
          <p:cNvPr id="4" name="TextBox 3">
            <a:hlinkClick r:id="" action="ppaction://noaction" highlightClick="1">
              <a:snd r:embed="rId2" name="PhonicUT097-Cooper_state_has_an_accent.wav"/>
            </a:hlinkClick>
            <a:hlinkHover r:id="" action="ppaction://noaction" highlightClick="1">
              <a:snd r:embed="rId2" name="PhonicUT097-Cooper_state_has_an_accent.wav"/>
            </a:hlinkHover>
            <a:extLst>
              <a:ext uri="{FF2B5EF4-FFF2-40B4-BE49-F238E27FC236}">
                <a16:creationId xmlns:a16="http://schemas.microsoft.com/office/drawing/2014/main" id="{FC3F24A7-5580-7F88-19E8-23FE5534BA8F}"/>
              </a:ext>
            </a:extLst>
          </p:cNvPr>
          <p:cNvSpPr txBox="1"/>
          <p:nvPr/>
        </p:nvSpPr>
        <p:spPr>
          <a:xfrm>
            <a:off x="2557397" y="1905506"/>
            <a:ext cx="7077206" cy="3046988"/>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The most egregious of course that, I’m sure that you and other people who talk about this are aware is, the Utah accent when people drop the </a:t>
            </a:r>
            <a:r>
              <a:rPr lang="en-US" sz="2000" i="1" dirty="0">
                <a:latin typeface="Noto Sans" panose="020B0502040504020204" pitchFamily="34" charset="0"/>
                <a:ea typeface="Noto Sans" panose="020B0502040504020204" pitchFamily="34" charset="0"/>
                <a:cs typeface="Noto Sans" panose="020B0502040504020204" pitchFamily="34" charset="0"/>
              </a:rPr>
              <a:t>t</a:t>
            </a:r>
            <a:r>
              <a:rPr lang="en-US" sz="2000" dirty="0">
                <a:latin typeface="Noto Sans" panose="020B0502040504020204" pitchFamily="34" charset="0"/>
                <a:ea typeface="Noto Sans" panose="020B0502040504020204" pitchFamily="34" charset="0"/>
                <a:cs typeface="Noto Sans" panose="020B0502040504020204" pitchFamily="34" charset="0"/>
              </a:rPr>
              <a:t>’s that are in the middle of words like </a:t>
            </a:r>
            <a:r>
              <a:rPr lang="en-US" sz="2000" i="1"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ʔɨn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and </a:t>
            </a:r>
            <a:r>
              <a:rPr lang="en-US" sz="2000" i="1" dirty="0">
                <a:solidFill>
                  <a:srgbClr val="F48D62"/>
                </a:solidFill>
                <a:latin typeface="Noto Sans" panose="020B0502040504020204" pitchFamily="34" charset="0"/>
                <a:ea typeface="Noto Sans" panose="020B0502040504020204" pitchFamily="34" charset="0"/>
                <a:cs typeface="Noto Sans" panose="020B0502040504020204" pitchFamily="34" charset="0"/>
              </a:rPr>
              <a:t>cur</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ʔɨn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r>
              <a:rPr lang="en-US" sz="2000" dirty="0">
                <a:latin typeface="Noto Sans" panose="020B0502040504020204" pitchFamily="34" charset="0"/>
                <a:ea typeface="Noto Sans" panose="020B0502040504020204" pitchFamily="34" charset="0"/>
                <a:cs typeface="Noto Sans" panose="020B0502040504020204" pitchFamily="34" charset="0"/>
              </a:rPr>
              <a:t>Unfortunately, even though I’m from Utah I was raised by a father that really, really hated when I said stuff like that. And so I actually do say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and </a:t>
            </a:r>
            <a:r>
              <a:rPr lang="en-US" sz="2000" i="1" dirty="0">
                <a:solidFill>
                  <a:srgbClr val="8DA0CB"/>
                </a:solidFill>
                <a:latin typeface="Noto Sans" panose="020B0502040504020204" pitchFamily="34" charset="0"/>
                <a:ea typeface="Noto Sans" panose="020B0502040504020204" pitchFamily="34" charset="0"/>
                <a:cs typeface="Noto Sans" panose="020B0502040504020204" pitchFamily="34" charset="0"/>
              </a:rPr>
              <a:t>cur</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“Cooper”, male, b. 2002, White, Orem,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ex-Mormon, unknown rural/urban orientation</a:t>
            </a:r>
          </a:p>
        </p:txBody>
      </p:sp>
    </p:spTree>
    <p:extLst>
      <p:ext uri="{BB962C8B-B14F-4D97-AF65-F5344CB8AC3E}">
        <p14:creationId xmlns:p14="http://schemas.microsoft.com/office/powerpoint/2010/main" val="42543584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28C4A8-B61D-05C1-2CAE-B93C3993457A}"/>
              </a:ext>
            </a:extLst>
          </p:cNvPr>
          <p:cNvSpPr>
            <a:spLocks noGrp="1"/>
          </p:cNvSpPr>
          <p:nvPr>
            <p:ph type="sldNum" sz="quarter" idx="11"/>
          </p:nvPr>
        </p:nvSpPr>
        <p:spPr/>
        <p:txBody>
          <a:bodyPr/>
          <a:lstStyle/>
          <a:p>
            <a:fld id="{2F4E2E3C-FF33-FC45-91A9-BDC48E1E835D}" type="slidenum">
              <a:rPr lang="en-US" smtClean="0"/>
              <a:pPr/>
              <a:t>32</a:t>
            </a:fld>
            <a:endParaRPr lang="en-US" dirty="0"/>
          </a:p>
        </p:txBody>
      </p:sp>
      <p:sp>
        <p:nvSpPr>
          <p:cNvPr id="3" name="TextBox 2">
            <a:hlinkClick r:id="" action="ppaction://noaction" highlightClick="1">
              <a:snd r:embed="rId2" name="PhonicUT140-Makenna_state_has_an_accent.wav"/>
            </a:hlinkClick>
            <a:hlinkHover r:id="" action="ppaction://noaction" highlightClick="1">
              <a:snd r:embed="rId2" name="PhonicUT140-Makenna_state_has_an_accent.wav"/>
            </a:hlinkHover>
            <a:extLst>
              <a:ext uri="{FF2B5EF4-FFF2-40B4-BE49-F238E27FC236}">
                <a16:creationId xmlns:a16="http://schemas.microsoft.com/office/drawing/2014/main" id="{0C90CEDA-E060-29BD-70A7-6C6DA9890609}"/>
              </a:ext>
            </a:extLst>
          </p:cNvPr>
          <p:cNvSpPr txBox="1"/>
          <p:nvPr/>
        </p:nvSpPr>
        <p:spPr>
          <a:xfrm>
            <a:off x="2557397" y="2751891"/>
            <a:ext cx="7077206" cy="1354217"/>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Even from like a young age I got kind of scolded by my parents because I’d say </a:t>
            </a:r>
            <a:r>
              <a:rPr lang="en-US" sz="2000" i="1"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F48D62"/>
                </a:solidFill>
                <a:latin typeface="Noto Sans" panose="020B0502040504020204" pitchFamily="34" charset="0"/>
                <a:ea typeface="Noto Sans" panose="020B0502040504020204" pitchFamily="34" charset="0"/>
                <a:cs typeface="Noto Sans" panose="020B0502040504020204" pitchFamily="34" charset="0"/>
              </a:rPr>
              <a:t>ʔɨn</a:t>
            </a:r>
            <a:r>
              <a:rPr lang="en-US" sz="2000" dirty="0">
                <a:solidFill>
                  <a:srgbClr val="F48D62"/>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instead of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“Makenna”, female, b. 2002, Asian American, Salt Lake City,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non-Mormon, suburban-oriented</a:t>
            </a:r>
          </a:p>
        </p:txBody>
      </p:sp>
    </p:spTree>
    <p:extLst>
      <p:ext uri="{BB962C8B-B14F-4D97-AF65-F5344CB8AC3E}">
        <p14:creationId xmlns:p14="http://schemas.microsoft.com/office/powerpoint/2010/main" val="24541066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341347F-8C4F-B236-8316-E6A0C62C3A95}"/>
              </a:ext>
            </a:extLst>
          </p:cNvPr>
          <p:cNvSpPr>
            <a:spLocks noGrp="1"/>
          </p:cNvSpPr>
          <p:nvPr>
            <p:ph type="sldNum" sz="quarter" idx="11"/>
          </p:nvPr>
        </p:nvSpPr>
        <p:spPr/>
        <p:txBody>
          <a:bodyPr/>
          <a:lstStyle/>
          <a:p>
            <a:fld id="{2F4E2E3C-FF33-FC45-91A9-BDC48E1E835D}" type="slidenum">
              <a:rPr lang="en-US" smtClean="0"/>
              <a:pPr/>
              <a:t>33</a:t>
            </a:fld>
            <a:endParaRPr lang="en-US" dirty="0"/>
          </a:p>
        </p:txBody>
      </p:sp>
      <p:sp>
        <p:nvSpPr>
          <p:cNvPr id="3" name="TextBox 2">
            <a:hlinkClick r:id="" action="ppaction://noaction" highlightClick="1">
              <a:snd r:embed="rId2" name="PhonicUT091-Cecilia_state_has_an_accent.wav"/>
            </a:hlinkClick>
            <a:hlinkHover r:id="" action="ppaction://noaction" highlightClick="1">
              <a:snd r:embed="rId2" name="PhonicUT091-Cecilia_state_has_an_accent.wav"/>
            </a:hlinkHover>
            <a:extLst>
              <a:ext uri="{FF2B5EF4-FFF2-40B4-BE49-F238E27FC236}">
                <a16:creationId xmlns:a16="http://schemas.microsoft.com/office/drawing/2014/main" id="{A55613FD-DC8F-58CD-14E3-BF865DCD9D09}"/>
              </a:ext>
            </a:extLst>
          </p:cNvPr>
          <p:cNvSpPr txBox="1"/>
          <p:nvPr/>
        </p:nvSpPr>
        <p:spPr>
          <a:xfrm>
            <a:off x="2557397" y="2444115"/>
            <a:ext cx="7077206" cy="1969770"/>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Um, but most of the time I feel like especially my generation or my age and younger have very like normalized, that takes out all of more of the variation in language, um, in pronunciation.</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“Cecilia”, female, b. 1995, White, Orem,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nonpracticing Mormon, urban-oriented</a:t>
            </a:r>
          </a:p>
        </p:txBody>
      </p:sp>
    </p:spTree>
    <p:extLst>
      <p:ext uri="{BB962C8B-B14F-4D97-AF65-F5344CB8AC3E}">
        <p14:creationId xmlns:p14="http://schemas.microsoft.com/office/powerpoint/2010/main" val="34909713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0B5DFDF-D5FF-3DD0-8123-3D1DCA840FD9}"/>
              </a:ext>
            </a:extLst>
          </p:cNvPr>
          <p:cNvSpPr>
            <a:spLocks noGrp="1"/>
          </p:cNvSpPr>
          <p:nvPr>
            <p:ph type="sldNum" sz="quarter" idx="11"/>
          </p:nvPr>
        </p:nvSpPr>
        <p:spPr/>
        <p:txBody>
          <a:bodyPr/>
          <a:lstStyle/>
          <a:p>
            <a:fld id="{2F4E2E3C-FF33-FC45-91A9-BDC48E1E835D}" type="slidenum">
              <a:rPr lang="en-US" smtClean="0"/>
              <a:pPr/>
              <a:t>34</a:t>
            </a:fld>
            <a:endParaRPr lang="en-US" dirty="0"/>
          </a:p>
        </p:txBody>
      </p:sp>
      <p:sp>
        <p:nvSpPr>
          <p:cNvPr id="3" name="TextBox 2">
            <a:hlinkClick r:id="" action="ppaction://noaction" highlightClick="1">
              <a:snd r:embed="rId2" name="PhonicUT085-Skylar_state_has_an_accent2.wav"/>
            </a:hlinkClick>
            <a:hlinkHover r:id="" action="ppaction://noaction" highlightClick="1">
              <a:snd r:embed="rId2" name="PhonicUT085-Skylar_state_has_an_accent2.wav"/>
            </a:hlinkHover>
            <a:extLst>
              <a:ext uri="{FF2B5EF4-FFF2-40B4-BE49-F238E27FC236}">
                <a16:creationId xmlns:a16="http://schemas.microsoft.com/office/drawing/2014/main" id="{F3288DA0-789A-1D3C-A1EA-E8259421FC56}"/>
              </a:ext>
            </a:extLst>
          </p:cNvPr>
          <p:cNvSpPr txBox="1"/>
          <p:nvPr/>
        </p:nvSpPr>
        <p:spPr>
          <a:xfrm>
            <a:off x="2557397" y="1751617"/>
            <a:ext cx="7077206" cy="3354765"/>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Going to high school with a bunch of kids from Hill Air Force Base, so they’d been all over the United States, and um, they talked, like, just </a:t>
            </a:r>
            <a:r>
              <a:rPr lang="en-US" sz="2000" dirty="0" err="1">
                <a:latin typeface="Noto Sans" panose="020B0502040504020204" pitchFamily="34" charset="0"/>
                <a:ea typeface="Noto Sans" panose="020B0502040504020204" pitchFamily="34" charset="0"/>
                <a:cs typeface="Noto Sans" panose="020B0502040504020204" pitchFamily="34" charset="0"/>
              </a:rPr>
              <a:t>kinda</a:t>
            </a:r>
            <a:r>
              <a:rPr lang="en-US" sz="2000" dirty="0">
                <a:latin typeface="Noto Sans" panose="020B0502040504020204" pitchFamily="34" charset="0"/>
                <a:ea typeface="Noto Sans" panose="020B0502040504020204" pitchFamily="34" charset="0"/>
                <a:cs typeface="Noto Sans" panose="020B0502040504020204" pitchFamily="34" charset="0"/>
              </a:rPr>
              <a:t> </a:t>
            </a:r>
            <a:r>
              <a:rPr lang="en-US" sz="2000" dirty="0" err="1">
                <a:latin typeface="Noto Sans" panose="020B0502040504020204" pitchFamily="34" charset="0"/>
                <a:ea typeface="Noto Sans" panose="020B0502040504020204" pitchFamily="34" charset="0"/>
                <a:cs typeface="Noto Sans" panose="020B0502040504020204" pitchFamily="34" charset="0"/>
              </a:rPr>
              <a:t>y’know</a:t>
            </a:r>
            <a:r>
              <a:rPr lang="en-US" sz="2000" dirty="0">
                <a:latin typeface="Noto Sans" panose="020B0502040504020204" pitchFamily="34" charset="0"/>
                <a:ea typeface="Noto Sans" panose="020B0502040504020204" pitchFamily="34" charset="0"/>
                <a:cs typeface="Noto Sans" panose="020B0502040504020204" pitchFamily="34" charset="0"/>
              </a:rPr>
              <a:t> like, </a:t>
            </a:r>
            <a:r>
              <a:rPr lang="en-US" sz="2000" dirty="0" err="1">
                <a:latin typeface="Noto Sans" panose="020B0502040504020204" pitchFamily="34" charset="0"/>
                <a:ea typeface="Noto Sans" panose="020B0502040504020204" pitchFamily="34" charset="0"/>
                <a:cs typeface="Noto Sans" panose="020B0502040504020204" pitchFamily="34" charset="0"/>
              </a:rPr>
              <a:t>y’know</a:t>
            </a:r>
            <a:r>
              <a:rPr lang="en-US" sz="2000" dirty="0">
                <a:latin typeface="Noto Sans" panose="020B0502040504020204" pitchFamily="34" charset="0"/>
                <a:ea typeface="Noto Sans" panose="020B0502040504020204" pitchFamily="34" charset="0"/>
                <a:cs typeface="Noto Sans" panose="020B0502040504020204" pitchFamily="34" charset="0"/>
              </a:rPr>
              <a:t> how people talk on TV, I mean, I would say that they talk more of a American standard I guess just from living all over the United States and sometimes overseas. </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r>
              <a:rPr lang="en-US" sz="2000" dirty="0">
                <a:latin typeface="Noto Sans" panose="020B0502040504020204" pitchFamily="34" charset="0"/>
                <a:ea typeface="Noto Sans" panose="020B0502040504020204" pitchFamily="34" charset="0"/>
                <a:cs typeface="Noto Sans" panose="020B0502040504020204" pitchFamily="34" charset="0"/>
              </a:rPr>
              <a:t>But the longer they lived here I notice that they would start dropping </a:t>
            </a:r>
            <a:r>
              <a:rPr lang="en-US" sz="2000" i="1" dirty="0">
                <a:latin typeface="Noto Sans" panose="020B0502040504020204" pitchFamily="34" charset="0"/>
                <a:ea typeface="Noto Sans" panose="020B0502040504020204" pitchFamily="34" charset="0"/>
                <a:cs typeface="Noto Sans" panose="020B0502040504020204" pitchFamily="34" charset="0"/>
              </a:rPr>
              <a:t>t</a:t>
            </a:r>
            <a:r>
              <a:rPr lang="en-US" sz="2000" dirty="0">
                <a:latin typeface="Noto Sans" panose="020B0502040504020204" pitchFamily="34" charset="0"/>
                <a:ea typeface="Noto Sans" panose="020B0502040504020204" pitchFamily="34" charset="0"/>
                <a:cs typeface="Noto Sans" panose="020B0502040504020204" pitchFamily="34" charset="0"/>
              </a:rPr>
              <a:t>’s. </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“Skylar”, female, b. 1998, White, South Weber,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practicing Mormon, suburban-oriented</a:t>
            </a:r>
          </a:p>
        </p:txBody>
      </p:sp>
    </p:spTree>
    <p:extLst>
      <p:ext uri="{BB962C8B-B14F-4D97-AF65-F5344CB8AC3E}">
        <p14:creationId xmlns:p14="http://schemas.microsoft.com/office/powerpoint/2010/main" val="22495335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3F593A1-A504-2D25-DAEB-060BBA7316C2}"/>
              </a:ext>
            </a:extLst>
          </p:cNvPr>
          <p:cNvSpPr>
            <a:spLocks noGrp="1"/>
          </p:cNvSpPr>
          <p:nvPr>
            <p:ph type="sldNum" sz="quarter" idx="11"/>
          </p:nvPr>
        </p:nvSpPr>
        <p:spPr/>
        <p:txBody>
          <a:bodyPr/>
          <a:lstStyle/>
          <a:p>
            <a:fld id="{2F4E2E3C-FF33-FC45-91A9-BDC48E1E835D}" type="slidenum">
              <a:rPr lang="en-US" smtClean="0"/>
              <a:pPr/>
              <a:t>35</a:t>
            </a:fld>
            <a:endParaRPr lang="en-US" dirty="0"/>
          </a:p>
        </p:txBody>
      </p:sp>
      <p:sp>
        <p:nvSpPr>
          <p:cNvPr id="3" name="TextBox 2">
            <a:hlinkClick r:id="" action="ppaction://noaction" highlightClick="1">
              <a:snd r:embed="rId2" name="PhonicUT142-Antonio_state_has_an_accent.wav"/>
            </a:hlinkClick>
            <a:hlinkHover r:id="" action="ppaction://noaction" highlightClick="1">
              <a:snd r:embed="rId2" name="PhonicUT142-Antonio_state_has_an_accent.wav"/>
            </a:hlinkHover>
            <a:extLst>
              <a:ext uri="{FF2B5EF4-FFF2-40B4-BE49-F238E27FC236}">
                <a16:creationId xmlns:a16="http://schemas.microsoft.com/office/drawing/2014/main" id="{B5CFA64A-A753-82CA-5216-3AE00D60333B}"/>
              </a:ext>
            </a:extLst>
          </p:cNvPr>
          <p:cNvSpPr txBox="1"/>
          <p:nvPr/>
        </p:nvSpPr>
        <p:spPr>
          <a:xfrm>
            <a:off x="2557397" y="2674947"/>
            <a:ext cx="7077206" cy="1508105"/>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People say like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is pronounced differently in Utah. Like some people say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 </a:t>
            </a:r>
            <a:r>
              <a:rPr lang="en-US" sz="2000" dirty="0">
                <a:latin typeface="Noto Sans" panose="020B0502040504020204" pitchFamily="34" charset="0"/>
                <a:ea typeface="Noto Sans" panose="020B0502040504020204" pitchFamily="34" charset="0"/>
                <a:cs typeface="Noto Sans" panose="020B0502040504020204" pitchFamily="34" charset="0"/>
              </a:rPr>
              <a:t>and like </a:t>
            </a:r>
            <a:r>
              <a:rPr lang="en-US" sz="2000" i="1" dirty="0">
                <a:latin typeface="Noto Sans" panose="020B0502040504020204" pitchFamily="34" charset="0"/>
                <a:ea typeface="Noto Sans" panose="020B0502040504020204" pitchFamily="34" charset="0"/>
                <a:cs typeface="Noto Sans" panose="020B0502040504020204" pitchFamily="34" charset="0"/>
              </a:rPr>
              <a:t>drinking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foun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 </a:t>
            </a:r>
            <a:r>
              <a:rPr lang="en-US" sz="2000" dirty="0">
                <a:latin typeface="Noto Sans" panose="020B0502040504020204" pitchFamily="34" charset="0"/>
                <a:ea typeface="Noto Sans" panose="020B0502040504020204" pitchFamily="34" charset="0"/>
                <a:cs typeface="Noto Sans" panose="020B0502040504020204" pitchFamily="34" charset="0"/>
              </a:rPr>
              <a:t>and stuff like that. </a:t>
            </a:r>
          </a:p>
          <a:p>
            <a:pPr algn="r"/>
            <a:r>
              <a:rPr lang="en-US" sz="1600" dirty="0">
                <a:latin typeface="Noto Sans" panose="020B0502040504020204" pitchFamily="34" charset="0"/>
                <a:ea typeface="Noto Sans" panose="020B0502040504020204" pitchFamily="34" charset="0"/>
                <a:cs typeface="Noto Sans" panose="020B0502040504020204" pitchFamily="34" charset="0"/>
              </a:rPr>
              <a:t>“Antonio”, male, b. 2000, Latino, Provo,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ex-Mormon, urban-oriented</a:t>
            </a:r>
          </a:p>
        </p:txBody>
      </p:sp>
    </p:spTree>
    <p:extLst>
      <p:ext uri="{BB962C8B-B14F-4D97-AF65-F5344CB8AC3E}">
        <p14:creationId xmlns:p14="http://schemas.microsoft.com/office/powerpoint/2010/main" val="29438678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318225-D8B4-B651-F394-86D456C7C23F}"/>
              </a:ext>
            </a:extLst>
          </p:cNvPr>
          <p:cNvSpPr>
            <a:spLocks noGrp="1"/>
          </p:cNvSpPr>
          <p:nvPr>
            <p:ph type="sldNum" sz="quarter" idx="11"/>
          </p:nvPr>
        </p:nvSpPr>
        <p:spPr/>
        <p:txBody>
          <a:bodyPr/>
          <a:lstStyle/>
          <a:p>
            <a:fld id="{2F4E2E3C-FF33-FC45-91A9-BDC48E1E835D}" type="slidenum">
              <a:rPr lang="en-US" smtClean="0"/>
              <a:pPr/>
              <a:t>36</a:t>
            </a:fld>
            <a:endParaRPr lang="en-US" dirty="0"/>
          </a:p>
        </p:txBody>
      </p:sp>
      <p:sp>
        <p:nvSpPr>
          <p:cNvPr id="3" name="TextBox 2">
            <a:hlinkClick r:id="" action="ppaction://noaction" highlightClick="1">
              <a:snd r:embed="rId2" name="PhonicUT152-Braxton_state_has_an_accent.wav"/>
            </a:hlinkClick>
            <a:hlinkHover r:id="" action="ppaction://noaction" highlightClick="1">
              <a:snd r:embed="rId2" name="PhonicUT152-Braxton_state_has_an_accent.wav"/>
            </a:hlinkHover>
            <a:extLst>
              <a:ext uri="{FF2B5EF4-FFF2-40B4-BE49-F238E27FC236}">
                <a16:creationId xmlns:a16="http://schemas.microsoft.com/office/drawing/2014/main" id="{63AAFB4F-147A-1CD8-8E57-9B0942E9D9E3}"/>
              </a:ext>
            </a:extLst>
          </p:cNvPr>
          <p:cNvSpPr txBox="1"/>
          <p:nvPr/>
        </p:nvSpPr>
        <p:spPr>
          <a:xfrm>
            <a:off x="2557397" y="2367171"/>
            <a:ext cx="7077206" cy="2123658"/>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I feel like the accent is typically demonstrated in words like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Uh, I’m saying it there with, with correct diction. Uh, but I feel like often the Utah accent skips over the </a:t>
            </a:r>
            <a:r>
              <a:rPr lang="en-US" sz="2000" i="1" dirty="0">
                <a:latin typeface="Noto Sans" panose="020B0502040504020204" pitchFamily="34" charset="0"/>
                <a:ea typeface="Noto Sans" panose="020B0502040504020204" pitchFamily="34" charset="0"/>
                <a:cs typeface="Noto Sans" panose="020B0502040504020204" pitchFamily="34" charset="0"/>
              </a:rPr>
              <a:t>t</a:t>
            </a:r>
            <a:r>
              <a:rPr lang="en-US" sz="2000" dirty="0">
                <a:latin typeface="Noto Sans" panose="020B0502040504020204" pitchFamily="34" charset="0"/>
                <a:ea typeface="Noto Sans" panose="020B0502040504020204" pitchFamily="34" charset="0"/>
                <a:cs typeface="Noto Sans" panose="020B0502040504020204" pitchFamily="34" charset="0"/>
              </a:rPr>
              <a:t> in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and in other words as well, uh, like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bu</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t>
            </a:r>
            <a:r>
              <a:rPr lang="en-US" sz="2000" i="1"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bu</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8DA0CB"/>
                </a:solidFill>
                <a:latin typeface="Noto Sans" panose="020B0502040504020204" pitchFamily="34" charset="0"/>
                <a:ea typeface="Noto Sans" panose="020B0502040504020204" pitchFamily="34" charset="0"/>
                <a:cs typeface="Noto Sans" panose="020B0502040504020204" pitchFamily="34" charset="0"/>
              </a:rPr>
              <a:t>tʰɨn</a:t>
            </a:r>
            <a:r>
              <a:rPr lang="en-US" sz="2000" dirty="0">
                <a:solidFill>
                  <a:srgbClr val="8DA0CB"/>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bu</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t>
            </a:r>
          </a:p>
          <a:p>
            <a:pPr algn="r"/>
            <a:r>
              <a:rPr lang="en-US" sz="1600" dirty="0">
                <a:latin typeface="Noto Sans" panose="020B0502040504020204" pitchFamily="34" charset="0"/>
                <a:ea typeface="Noto Sans" panose="020B0502040504020204" pitchFamily="34" charset="0"/>
                <a:cs typeface="Noto Sans" panose="020B0502040504020204" pitchFamily="34" charset="0"/>
              </a:rPr>
              <a:t>“Braxton”, male, b. 1998, White, North Logan,</a:t>
            </a:r>
          </a:p>
          <a:p>
            <a:pPr algn="r"/>
            <a:r>
              <a:rPr lang="en-US" sz="1600" dirty="0">
                <a:latin typeface="Noto Sans" panose="020B0502040504020204" pitchFamily="34" charset="0"/>
                <a:ea typeface="Noto Sans" panose="020B0502040504020204" pitchFamily="34" charset="0"/>
                <a:cs typeface="Noto Sans" panose="020B0502040504020204" pitchFamily="34" charset="0"/>
              </a:rPr>
              <a:t>practicing Mormon, suburban-oriented</a:t>
            </a:r>
          </a:p>
        </p:txBody>
      </p:sp>
    </p:spTree>
    <p:extLst>
      <p:ext uri="{BB962C8B-B14F-4D97-AF65-F5344CB8AC3E}">
        <p14:creationId xmlns:p14="http://schemas.microsoft.com/office/powerpoint/2010/main" val="3097234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CD61714-8462-A7A6-3323-78B5536F062A}"/>
              </a:ext>
            </a:extLst>
          </p:cNvPr>
          <p:cNvSpPr>
            <a:spLocks noGrp="1"/>
          </p:cNvSpPr>
          <p:nvPr>
            <p:ph type="sldNum" sz="quarter" idx="11"/>
          </p:nvPr>
        </p:nvSpPr>
        <p:spPr/>
        <p:txBody>
          <a:bodyPr/>
          <a:lstStyle/>
          <a:p>
            <a:fld id="{2F4E2E3C-FF33-FC45-91A9-BDC48E1E835D}" type="slidenum">
              <a:rPr lang="en-US" smtClean="0"/>
              <a:pPr/>
              <a:t>37</a:t>
            </a:fld>
            <a:endParaRPr lang="en-US" dirty="0"/>
          </a:p>
        </p:txBody>
      </p:sp>
      <p:sp>
        <p:nvSpPr>
          <p:cNvPr id="3" name="TextBox 2">
            <a:hlinkClick r:id="" action="ppaction://noaction" highlightClick="1">
              <a:snd r:embed="rId2" name="PhonicUT110-Lynn_state_has_an_accent.wav"/>
            </a:hlinkClick>
            <a:hlinkHover r:id="" action="ppaction://noaction" highlightClick="1">
              <a:snd r:embed="rId2" name="PhonicUT110-Lynn_state_has_an_accent.wav"/>
            </a:hlinkHover>
            <a:extLst>
              <a:ext uri="{FF2B5EF4-FFF2-40B4-BE49-F238E27FC236}">
                <a16:creationId xmlns:a16="http://schemas.microsoft.com/office/drawing/2014/main" id="{DEEBF0F4-C8DF-E297-3724-76BA8DED94E5}"/>
              </a:ext>
            </a:extLst>
          </p:cNvPr>
          <p:cNvSpPr txBox="1"/>
          <p:nvPr/>
        </p:nvSpPr>
        <p:spPr>
          <a:xfrm>
            <a:off x="2507294" y="2598003"/>
            <a:ext cx="7177412" cy="1661993"/>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I do think I have an accent. And I </a:t>
            </a:r>
            <a:r>
              <a:rPr lang="en-US" sz="2000" dirty="0" err="1">
                <a:latin typeface="Noto Sans" panose="020B0502040504020204" pitchFamily="34" charset="0"/>
                <a:ea typeface="Noto Sans" panose="020B0502040504020204" pitchFamily="34" charset="0"/>
                <a:cs typeface="Noto Sans" panose="020B0502040504020204" pitchFamily="34" charset="0"/>
              </a:rPr>
              <a:t>kinda</a:t>
            </a:r>
            <a:r>
              <a:rPr lang="en-US" sz="2000" dirty="0">
                <a:latin typeface="Noto Sans" panose="020B0502040504020204" pitchFamily="34" charset="0"/>
                <a:ea typeface="Noto Sans" panose="020B0502040504020204" pitchFamily="34" charset="0"/>
                <a:cs typeface="Noto Sans" panose="020B0502040504020204" pitchFamily="34" charset="0"/>
              </a:rPr>
              <a:t> embrace it. I tried not to have it for a long time. But I definitely say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and I say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bu</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And I have no shame about it. </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“Lynn”, female, b. 1969, White, Provo,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nonpracticing Mormon, suburban-oriented</a:t>
            </a:r>
          </a:p>
        </p:txBody>
      </p:sp>
    </p:spTree>
    <p:extLst>
      <p:ext uri="{BB962C8B-B14F-4D97-AF65-F5344CB8AC3E}">
        <p14:creationId xmlns:p14="http://schemas.microsoft.com/office/powerpoint/2010/main" val="18231713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7FED0A3-848D-E10D-E7B2-F2811A98837D}"/>
              </a:ext>
            </a:extLst>
          </p:cNvPr>
          <p:cNvSpPr>
            <a:spLocks noGrp="1"/>
          </p:cNvSpPr>
          <p:nvPr>
            <p:ph type="sldNum" sz="quarter" idx="11"/>
          </p:nvPr>
        </p:nvSpPr>
        <p:spPr/>
        <p:txBody>
          <a:bodyPr/>
          <a:lstStyle/>
          <a:p>
            <a:fld id="{2F4E2E3C-FF33-FC45-91A9-BDC48E1E835D}" type="slidenum">
              <a:rPr lang="en-US" smtClean="0"/>
              <a:pPr/>
              <a:t>38</a:t>
            </a:fld>
            <a:endParaRPr lang="en-US" dirty="0"/>
          </a:p>
        </p:txBody>
      </p:sp>
      <p:sp>
        <p:nvSpPr>
          <p:cNvPr id="3" name="TextBox 2">
            <a:hlinkClick r:id="" action="ppaction://noaction" highlightClick="1">
              <a:snd r:embed="rId2" name="PhonicUT096-Charlene_state_has_an_accent.wav"/>
            </a:hlinkClick>
            <a:hlinkHover r:id="" action="ppaction://noaction" highlightClick="1">
              <a:snd r:embed="rId2" name="PhonicUT096-Charlene_state_has_an_accent.wav"/>
            </a:hlinkHover>
            <a:extLst>
              <a:ext uri="{FF2B5EF4-FFF2-40B4-BE49-F238E27FC236}">
                <a16:creationId xmlns:a16="http://schemas.microsoft.com/office/drawing/2014/main" id="{9B1E0B4C-A039-12E7-5B0B-526FD66F6A9F}"/>
              </a:ext>
            </a:extLst>
          </p:cNvPr>
          <p:cNvSpPr txBox="1"/>
          <p:nvPr/>
        </p:nvSpPr>
        <p:spPr>
          <a:xfrm>
            <a:off x="2507293" y="1674673"/>
            <a:ext cx="7177413" cy="3508653"/>
          </a:xfrm>
          <a:prstGeom prst="rect">
            <a:avLst/>
          </a:prstGeom>
          <a:noFill/>
          <a:ln>
            <a:noFill/>
          </a:ln>
        </p:spPr>
        <p:txBody>
          <a:bodyPr wrap="square" rtlCol="0">
            <a:spAutoFit/>
          </a:bodyPr>
          <a:lstStyle/>
          <a:p>
            <a:r>
              <a:rPr lang="en-US" sz="2000" dirty="0">
                <a:latin typeface="Noto Sans" panose="020B0502040504020204" pitchFamily="34" charset="0"/>
                <a:ea typeface="Noto Sans" panose="020B0502040504020204" pitchFamily="34" charset="0"/>
                <a:cs typeface="Noto Sans" panose="020B0502040504020204" pitchFamily="34" charset="0"/>
              </a:rPr>
              <a:t>But, definitely Utahns are known for dropping the </a:t>
            </a:r>
            <a:r>
              <a:rPr lang="en-US" sz="2000" i="1" dirty="0">
                <a:latin typeface="Noto Sans" panose="020B0502040504020204" pitchFamily="34" charset="0"/>
                <a:ea typeface="Noto Sans" panose="020B0502040504020204" pitchFamily="34" charset="0"/>
                <a:cs typeface="Noto Sans" panose="020B0502040504020204" pitchFamily="34" charset="0"/>
              </a:rPr>
              <a:t>t</a:t>
            </a:r>
            <a:r>
              <a:rPr lang="en-US" sz="2000" dirty="0">
                <a:latin typeface="Noto Sans" panose="020B0502040504020204" pitchFamily="34" charset="0"/>
                <a:ea typeface="Noto Sans" panose="020B0502040504020204" pitchFamily="34" charset="0"/>
                <a:cs typeface="Noto Sans" panose="020B0502040504020204" pitchFamily="34" charset="0"/>
              </a:rPr>
              <a:t>’s in </a:t>
            </a:r>
            <a:r>
              <a:rPr lang="en-US" sz="2000" i="1" dirty="0">
                <a:solidFill>
                  <a:srgbClr val="66C3A5"/>
                </a:solidFill>
                <a:latin typeface="Noto Sans" panose="020B0502040504020204" pitchFamily="34" charset="0"/>
                <a:ea typeface="Noto Sans" panose="020B0502040504020204" pitchFamily="34" charset="0"/>
                <a:cs typeface="Noto Sans" panose="020B0502040504020204" pitchFamily="34" charset="0"/>
              </a:rPr>
              <a:t>Lay</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a:t>
            </a:r>
            <a:r>
              <a:rPr lang="en-US" sz="2000" i="1"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moun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stuff like that and I, I know I do that. Um I catch myself doing that. And I do correct myself </a:t>
            </a:r>
            <a:r>
              <a:rPr lang="en-US" sz="2000" dirty="0" err="1">
                <a:latin typeface="Noto Sans" panose="020B0502040504020204" pitchFamily="34" charset="0"/>
                <a:ea typeface="Noto Sans" panose="020B0502040504020204" pitchFamily="34" charset="0"/>
                <a:cs typeface="Noto Sans" panose="020B0502040504020204" pitchFamily="34" charset="0"/>
              </a:rPr>
              <a:t>depen</a:t>
            </a:r>
            <a:r>
              <a:rPr lang="en-US" sz="2000" dirty="0">
                <a:latin typeface="Noto Sans" panose="020B0502040504020204" pitchFamily="34" charset="0"/>
                <a:ea typeface="Noto Sans" panose="020B0502040504020204" pitchFamily="34" charset="0"/>
                <a:cs typeface="Noto Sans" panose="020B0502040504020204" pitchFamily="34" charset="0"/>
              </a:rPr>
              <a:t>-ding on who I’m with. For example, I work with ESL kids at a middle school during the school year and I am very careful when I’m reading with them to pronounce words correctly as they are </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writ[</a:t>
            </a:r>
            <a:r>
              <a:rPr lang="en-US" sz="2000" dirty="0" err="1">
                <a:solidFill>
                  <a:srgbClr val="66C3A5"/>
                </a:solidFill>
                <a:latin typeface="Noto Sans" panose="020B0502040504020204" pitchFamily="34" charset="0"/>
                <a:ea typeface="Noto Sans" panose="020B0502040504020204" pitchFamily="34" charset="0"/>
                <a:cs typeface="Noto Sans" panose="020B0502040504020204" pitchFamily="34" charset="0"/>
              </a:rPr>
              <a:t>ʔn</a:t>
            </a:r>
            <a:r>
              <a:rPr lang="en-US" sz="2000" dirty="0">
                <a:solidFill>
                  <a:srgbClr val="66C3A5"/>
                </a:solidFill>
                <a:latin typeface="Noto Sans" panose="020B0502040504020204" pitchFamily="34" charset="0"/>
                <a:ea typeface="Noto Sans" panose="020B0502040504020204" pitchFamily="34" charset="0"/>
                <a:cs typeface="Noto Sans" panose="020B0502040504020204" pitchFamily="34" charset="0"/>
              </a:rPr>
              <a:t>̩]</a:t>
            </a:r>
            <a:r>
              <a:rPr lang="en-US" sz="2000" dirty="0">
                <a:latin typeface="Noto Sans" panose="020B0502040504020204" pitchFamily="34" charset="0"/>
                <a:ea typeface="Noto Sans" panose="020B0502040504020204" pitchFamily="34" charset="0"/>
                <a:cs typeface="Noto Sans" panose="020B0502040504020204" pitchFamily="34" charset="0"/>
              </a:rPr>
              <a:t>, rather than defaulting to my normal spoken accent. Um, so it’s something that I’m aware of and I know that I can correct it.  </a:t>
            </a:r>
          </a:p>
          <a:p>
            <a:endParaRPr lang="en-US" sz="1000" dirty="0">
              <a:latin typeface="Noto Sans" panose="020B0502040504020204" pitchFamily="34" charset="0"/>
              <a:ea typeface="Noto Sans" panose="020B0502040504020204" pitchFamily="34" charset="0"/>
              <a:cs typeface="Noto Sans" panose="020B0502040504020204" pitchFamily="34" charset="0"/>
            </a:endParaRPr>
          </a:p>
          <a:p>
            <a:pPr algn="r"/>
            <a:r>
              <a:rPr lang="en-US" sz="1600" dirty="0">
                <a:latin typeface="Noto Sans" panose="020B0502040504020204" pitchFamily="34" charset="0"/>
                <a:ea typeface="Noto Sans" panose="020B0502040504020204" pitchFamily="34" charset="0"/>
                <a:cs typeface="Noto Sans" panose="020B0502040504020204" pitchFamily="34" charset="0"/>
              </a:rPr>
              <a:t>“Charlene”, female, b. 1982, White, Salt Lake City, </a:t>
            </a:r>
            <a:br>
              <a:rPr lang="en-US" sz="1600" dirty="0">
                <a:latin typeface="Noto Sans" panose="020B0502040504020204" pitchFamily="34" charset="0"/>
                <a:ea typeface="Noto Sans" panose="020B0502040504020204" pitchFamily="34" charset="0"/>
                <a:cs typeface="Noto Sans" panose="020B0502040504020204" pitchFamily="34" charset="0"/>
              </a:rPr>
            </a:br>
            <a:r>
              <a:rPr lang="en-US" sz="1600" dirty="0">
                <a:latin typeface="Noto Sans" panose="020B0502040504020204" pitchFamily="34" charset="0"/>
                <a:ea typeface="Noto Sans" panose="020B0502040504020204" pitchFamily="34" charset="0"/>
                <a:cs typeface="Noto Sans" panose="020B0502040504020204" pitchFamily="34" charset="0"/>
              </a:rPr>
              <a:t>practicing Mormon, suburban-oriented</a:t>
            </a:r>
          </a:p>
        </p:txBody>
      </p:sp>
    </p:spTree>
    <p:extLst>
      <p:ext uri="{BB962C8B-B14F-4D97-AF65-F5344CB8AC3E}">
        <p14:creationId xmlns:p14="http://schemas.microsoft.com/office/powerpoint/2010/main" val="3793637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B8140F-11BC-696F-C49C-EE789BC7478B}"/>
              </a:ext>
            </a:extLst>
          </p:cNvPr>
          <p:cNvSpPr>
            <a:spLocks noGrp="1"/>
          </p:cNvSpPr>
          <p:nvPr>
            <p:ph type="sldNum" sz="quarter" idx="11"/>
          </p:nvPr>
        </p:nvSpPr>
        <p:spPr/>
        <p:txBody>
          <a:bodyPr/>
          <a:lstStyle/>
          <a:p>
            <a:fld id="{2F4E2E3C-FF33-FC45-91A9-BDC48E1E835D}" type="slidenum">
              <a:rPr lang="en-US" smtClean="0"/>
              <a:pPr/>
              <a:t>4</a:t>
            </a:fld>
            <a:endParaRPr lang="en-US" dirty="0"/>
          </a:p>
        </p:txBody>
      </p:sp>
      <p:sp>
        <p:nvSpPr>
          <p:cNvPr id="3" name="Content Placeholder 2">
            <a:extLst>
              <a:ext uri="{FF2B5EF4-FFF2-40B4-BE49-F238E27FC236}">
                <a16:creationId xmlns:a16="http://schemas.microsoft.com/office/drawing/2014/main" id="{91003D84-A99C-0CEF-87D7-9CB147D6D3AE}"/>
              </a:ext>
            </a:extLst>
          </p:cNvPr>
          <p:cNvSpPr>
            <a:spLocks noGrp="1"/>
          </p:cNvSpPr>
          <p:nvPr>
            <p:ph idx="1"/>
          </p:nvPr>
        </p:nvSpPr>
        <p:spPr>
          <a:xfrm>
            <a:off x="2538663" y="1382907"/>
            <a:ext cx="7114674" cy="4779256"/>
          </a:xfrm>
        </p:spPr>
        <p:txBody>
          <a:bodyPr/>
          <a:lstStyle/>
          <a:p>
            <a:pPr marL="457200" indent="-457200">
              <a:buFont typeface="+mj-lt"/>
              <a:buAutoNum type="arabicPeriod"/>
            </a:pPr>
            <a:endParaRPr lang="en-US" sz="2800" dirty="0"/>
          </a:p>
          <a:p>
            <a:pPr marL="457200" indent="-457200">
              <a:buFont typeface="+mj-lt"/>
              <a:buAutoNum type="arabicPeriod"/>
            </a:pPr>
            <a:r>
              <a:rPr lang="en-US" sz="2800" dirty="0">
                <a:solidFill>
                  <a:srgbClr val="8DA0CB"/>
                </a:solidFill>
              </a:rPr>
              <a:t>Hyperarticulated [</a:t>
            </a:r>
            <a:r>
              <a:rPr lang="en-US" sz="2800" dirty="0" err="1">
                <a:solidFill>
                  <a:srgbClr val="8DA0CB"/>
                </a:solidFill>
              </a:rPr>
              <a:t>tʰɨn</a:t>
            </a:r>
            <a:r>
              <a:rPr lang="en-US" sz="2800" dirty="0">
                <a:solidFill>
                  <a:srgbClr val="8DA0CB"/>
                </a:solidFill>
              </a:rPr>
              <a:t>]</a:t>
            </a:r>
            <a:r>
              <a:rPr lang="en-US" sz="2800" dirty="0"/>
              <a:t> is the most common variant in Utah.</a:t>
            </a:r>
          </a:p>
          <a:p>
            <a:pPr marL="857250" lvl="1" indent="-457200">
              <a:buFont typeface="+mj-lt"/>
              <a:buAutoNum type="arabicPeriod"/>
            </a:pPr>
            <a:endParaRPr lang="en-US" sz="2800" dirty="0"/>
          </a:p>
          <a:p>
            <a:pPr marL="457200" indent="-457200">
              <a:buFont typeface="+mj-lt"/>
              <a:buAutoNum type="arabicPeriod"/>
            </a:pPr>
            <a:r>
              <a:rPr lang="en-US" sz="2800" dirty="0"/>
              <a:t>This pattern is uniquely Utahn.</a:t>
            </a:r>
          </a:p>
          <a:p>
            <a:pPr marL="457200" indent="-457200">
              <a:buFont typeface="+mj-lt"/>
              <a:buAutoNum type="arabicPeriod"/>
            </a:pPr>
            <a:endParaRPr lang="en-US" sz="2800" dirty="0"/>
          </a:p>
          <a:p>
            <a:pPr marL="457200" indent="-457200">
              <a:buFont typeface="+mj-lt"/>
              <a:buAutoNum type="arabicPeriod"/>
            </a:pPr>
            <a:r>
              <a:rPr lang="en-US" sz="2800" dirty="0"/>
              <a:t>This arose because of stigma “erroneously” associated with the glottal stop.</a:t>
            </a:r>
          </a:p>
          <a:p>
            <a:pPr marL="857250" lvl="1" indent="-457200">
              <a:buFont typeface="+mj-lt"/>
              <a:buAutoNum type="arabicPeriod"/>
            </a:pPr>
            <a:endParaRPr lang="en-US" sz="2800" dirty="0"/>
          </a:p>
          <a:p>
            <a:pPr marL="457200" indent="-457200">
              <a:buFont typeface="+mj-lt"/>
              <a:buAutoNum type="arabicPeriod"/>
            </a:pPr>
            <a:endParaRPr lang="en-US" dirty="0"/>
          </a:p>
        </p:txBody>
      </p:sp>
      <p:sp>
        <p:nvSpPr>
          <p:cNvPr id="4" name="Title 3">
            <a:extLst>
              <a:ext uri="{FF2B5EF4-FFF2-40B4-BE49-F238E27FC236}">
                <a16:creationId xmlns:a16="http://schemas.microsoft.com/office/drawing/2014/main" id="{40B7BF74-F6A8-3292-FACE-DE64B062F56F}"/>
              </a:ext>
            </a:extLst>
          </p:cNvPr>
          <p:cNvSpPr>
            <a:spLocks noGrp="1"/>
          </p:cNvSpPr>
          <p:nvPr>
            <p:ph type="title"/>
          </p:nvPr>
        </p:nvSpPr>
        <p:spPr/>
        <p:txBody>
          <a:bodyPr/>
          <a:lstStyle/>
          <a:p>
            <a:r>
              <a:rPr lang="en-US" dirty="0"/>
              <a:t>Today, I want to show you that…</a:t>
            </a:r>
          </a:p>
        </p:txBody>
      </p:sp>
    </p:spTree>
    <p:extLst>
      <p:ext uri="{BB962C8B-B14F-4D97-AF65-F5344CB8AC3E}">
        <p14:creationId xmlns:p14="http://schemas.microsoft.com/office/powerpoint/2010/main" val="315996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B6B150D-05B2-C55E-1F7A-F93032D6A755}"/>
              </a:ext>
            </a:extLst>
          </p:cNvPr>
          <p:cNvSpPr>
            <a:spLocks noGrp="1"/>
          </p:cNvSpPr>
          <p:nvPr>
            <p:ph type="sldNum" sz="quarter" idx="11"/>
          </p:nvPr>
        </p:nvSpPr>
        <p:spPr/>
        <p:txBody>
          <a:bodyPr/>
          <a:lstStyle/>
          <a:p>
            <a:fld id="{2F4E2E3C-FF33-FC45-91A9-BDC48E1E835D}" type="slidenum">
              <a:rPr lang="en-US" smtClean="0"/>
              <a:pPr/>
              <a:t>5</a:t>
            </a:fld>
            <a:endParaRPr lang="en-US" dirty="0"/>
          </a:p>
        </p:txBody>
      </p:sp>
      <p:sp>
        <p:nvSpPr>
          <p:cNvPr id="5" name="Text Placeholder 4">
            <a:extLst>
              <a:ext uri="{FF2B5EF4-FFF2-40B4-BE49-F238E27FC236}">
                <a16:creationId xmlns:a16="http://schemas.microsoft.com/office/drawing/2014/main" id="{ABD5C333-FC84-34A4-4B52-66E651F7A383}"/>
              </a:ext>
            </a:extLst>
          </p:cNvPr>
          <p:cNvSpPr>
            <a:spLocks noGrp="1"/>
          </p:cNvSpPr>
          <p:nvPr>
            <p:ph type="body" sz="quarter" idx="12"/>
          </p:nvPr>
        </p:nvSpPr>
        <p:spPr/>
        <p:txBody>
          <a:bodyPr>
            <a:normAutofit lnSpcReduction="10000"/>
          </a:bodyPr>
          <a:lstStyle/>
          <a:p>
            <a:r>
              <a:rPr lang="en-US" dirty="0"/>
              <a:t>Data and Methods</a:t>
            </a:r>
          </a:p>
        </p:txBody>
      </p:sp>
    </p:spTree>
    <p:extLst>
      <p:ext uri="{BB962C8B-B14F-4D97-AF65-F5344CB8AC3E}">
        <p14:creationId xmlns:p14="http://schemas.microsoft.com/office/powerpoint/2010/main" val="746182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49218AD-D092-2722-B49A-A57258EB0029}"/>
              </a:ext>
            </a:extLst>
          </p:cNvPr>
          <p:cNvSpPr>
            <a:spLocks noGrp="1"/>
          </p:cNvSpPr>
          <p:nvPr>
            <p:ph type="sldNum" sz="quarter" idx="11"/>
          </p:nvPr>
        </p:nvSpPr>
        <p:spPr/>
        <p:txBody>
          <a:bodyPr/>
          <a:lstStyle/>
          <a:p>
            <a:fld id="{2F4E2E3C-FF33-FC45-91A9-BDC48E1E835D}" type="slidenum">
              <a:rPr lang="en-US" smtClean="0"/>
              <a:pPr/>
              <a:t>6</a:t>
            </a:fld>
            <a:endParaRPr lang="en-US" dirty="0"/>
          </a:p>
        </p:txBody>
      </p:sp>
      <p:sp>
        <p:nvSpPr>
          <p:cNvPr id="5" name="Content Placeholder 4">
            <a:extLst>
              <a:ext uri="{FF2B5EF4-FFF2-40B4-BE49-F238E27FC236}">
                <a16:creationId xmlns:a16="http://schemas.microsoft.com/office/drawing/2014/main" id="{FDBBD0E3-F0F5-6A4B-870D-436A57DD20FD}"/>
              </a:ext>
            </a:extLst>
          </p:cNvPr>
          <p:cNvSpPr>
            <a:spLocks noGrp="1"/>
          </p:cNvSpPr>
          <p:nvPr>
            <p:ph idx="1"/>
          </p:nvPr>
        </p:nvSpPr>
        <p:spPr/>
        <p:txBody>
          <a:bodyPr/>
          <a:lstStyle/>
          <a:p>
            <a:r>
              <a:rPr lang="en-US" dirty="0"/>
              <a:t>200-item wordlist</a:t>
            </a:r>
          </a:p>
          <a:p>
            <a:pPr lvl="1"/>
            <a:r>
              <a:rPr lang="en-US" dirty="0"/>
              <a:t>Included 17 MOUNTAIN words: </a:t>
            </a:r>
            <a:r>
              <a:rPr lang="en-US" i="1" dirty="0"/>
              <a:t>Britain</a:t>
            </a:r>
            <a:r>
              <a:rPr lang="en-US" dirty="0"/>
              <a:t>, </a:t>
            </a:r>
            <a:r>
              <a:rPr lang="en-US" i="1" dirty="0"/>
              <a:t>button</a:t>
            </a:r>
            <a:r>
              <a:rPr lang="en-US" dirty="0"/>
              <a:t>, </a:t>
            </a:r>
            <a:r>
              <a:rPr lang="en-US" i="1" dirty="0"/>
              <a:t>certain</a:t>
            </a:r>
            <a:r>
              <a:rPr lang="en-US" dirty="0"/>
              <a:t>, </a:t>
            </a:r>
            <a:r>
              <a:rPr lang="en-US" i="1" dirty="0"/>
              <a:t>Clinton, cotton, fountain, gluten, kitten, Latin, mitten, mountain, potent, satin, Scranton, sentence, threaten, titan</a:t>
            </a:r>
          </a:p>
          <a:p>
            <a:pPr lvl="1"/>
            <a:endParaRPr lang="en-US" i="1" dirty="0"/>
          </a:p>
          <a:p>
            <a:r>
              <a:rPr lang="en-US" dirty="0"/>
              <a:t>Remote audio collection</a:t>
            </a:r>
          </a:p>
          <a:p>
            <a:pPr lvl="1"/>
            <a:r>
              <a:rPr lang="en-US" dirty="0"/>
              <a:t>Qualtrics survey with a Phonic plug-in allowed for audio collection</a:t>
            </a:r>
          </a:p>
          <a:p>
            <a:pPr lvl="1"/>
            <a:r>
              <a:rPr lang="en-US" dirty="0"/>
              <a:t>Participants recorded on their own devices</a:t>
            </a:r>
          </a:p>
          <a:p>
            <a:pPr lvl="1"/>
            <a:r>
              <a:rPr lang="en-US" dirty="0"/>
              <a:t>Audio quality was variable but overall pretty good</a:t>
            </a:r>
            <a:r>
              <a:rPr lang="en-US" sz="1200" dirty="0"/>
              <a:t> (</a:t>
            </a:r>
            <a:r>
              <a:rPr lang="en-US" sz="1200" dirty="0" err="1"/>
              <a:t>cf</a:t>
            </a:r>
            <a:r>
              <a:rPr lang="en-US" sz="1200" dirty="0"/>
              <a:t> Stanford 2019)</a:t>
            </a:r>
          </a:p>
          <a:p>
            <a:pPr lvl="1"/>
            <a:endParaRPr lang="en-US" dirty="0"/>
          </a:p>
          <a:p>
            <a:r>
              <a:rPr lang="en-US" dirty="0"/>
              <a:t>Distribution</a:t>
            </a:r>
          </a:p>
          <a:p>
            <a:pPr lvl="1"/>
            <a:r>
              <a:rPr lang="en-US" dirty="0"/>
              <a:t>Posted it to 38 Utah-related subreddits (r/Utah, r/</a:t>
            </a:r>
            <a:r>
              <a:rPr lang="en-US" dirty="0" err="1"/>
              <a:t>SouthernUtah</a:t>
            </a:r>
            <a:r>
              <a:rPr lang="en-US" dirty="0"/>
              <a:t>, r/BYU, r/</a:t>
            </a:r>
            <a:r>
              <a:rPr lang="en-US" dirty="0" err="1"/>
              <a:t>SaltLakeCity</a:t>
            </a:r>
            <a:r>
              <a:rPr lang="en-US" dirty="0"/>
              <a:t>, </a:t>
            </a:r>
            <a:r>
              <a:rPr lang="en-US" dirty="0" err="1"/>
              <a:t>etc</a:t>
            </a:r>
            <a:r>
              <a:rPr lang="en-US" dirty="0"/>
              <a:t>)</a:t>
            </a:r>
          </a:p>
          <a:p>
            <a:pPr lvl="1"/>
            <a:r>
              <a:rPr lang="en-US" dirty="0"/>
              <a:t>116 born-and-raised Utahns completed the survey: 1,808 tokens</a:t>
            </a:r>
          </a:p>
          <a:p>
            <a:pPr lvl="1"/>
            <a:endParaRPr lang="en-US" dirty="0"/>
          </a:p>
        </p:txBody>
      </p:sp>
      <p:sp>
        <p:nvSpPr>
          <p:cNvPr id="4" name="Title 3">
            <a:extLst>
              <a:ext uri="{FF2B5EF4-FFF2-40B4-BE49-F238E27FC236}">
                <a16:creationId xmlns:a16="http://schemas.microsoft.com/office/drawing/2014/main" id="{CC733974-8944-4F3C-717F-9CD76378B581}"/>
              </a:ext>
            </a:extLst>
          </p:cNvPr>
          <p:cNvSpPr>
            <a:spLocks noGrp="1"/>
          </p:cNvSpPr>
          <p:nvPr>
            <p:ph type="title"/>
          </p:nvPr>
        </p:nvSpPr>
        <p:spPr/>
        <p:txBody>
          <a:bodyPr/>
          <a:lstStyle/>
          <a:p>
            <a:r>
              <a:rPr lang="en-US" dirty="0"/>
              <a:t>Acoustic Data</a:t>
            </a:r>
          </a:p>
        </p:txBody>
      </p:sp>
    </p:spTree>
    <p:extLst>
      <p:ext uri="{BB962C8B-B14F-4D97-AF65-F5344CB8AC3E}">
        <p14:creationId xmlns:p14="http://schemas.microsoft.com/office/powerpoint/2010/main" val="2945065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9CADDD4-4256-3445-29E1-CCBFC7B69497}"/>
              </a:ext>
            </a:extLst>
          </p:cNvPr>
          <p:cNvSpPr>
            <a:spLocks noGrp="1"/>
          </p:cNvSpPr>
          <p:nvPr>
            <p:ph type="sldNum" sz="quarter" idx="11"/>
          </p:nvPr>
        </p:nvSpPr>
        <p:spPr/>
        <p:txBody>
          <a:bodyPr/>
          <a:lstStyle/>
          <a:p>
            <a:fld id="{2F4E2E3C-FF33-FC45-91A9-BDC48E1E835D}" type="slidenum">
              <a:rPr lang="en-US" smtClean="0"/>
              <a:pPr/>
              <a:t>7</a:t>
            </a:fld>
            <a:endParaRPr lang="en-US" dirty="0"/>
          </a:p>
        </p:txBody>
      </p:sp>
      <p:sp>
        <p:nvSpPr>
          <p:cNvPr id="4" name="Title 3">
            <a:extLst>
              <a:ext uri="{FF2B5EF4-FFF2-40B4-BE49-F238E27FC236}">
                <a16:creationId xmlns:a16="http://schemas.microsoft.com/office/drawing/2014/main" id="{DB5C037E-3278-67CB-DED3-1B370EEEB4C4}"/>
              </a:ext>
            </a:extLst>
          </p:cNvPr>
          <p:cNvSpPr>
            <a:spLocks noGrp="1"/>
          </p:cNvSpPr>
          <p:nvPr>
            <p:ph type="title"/>
          </p:nvPr>
        </p:nvSpPr>
        <p:spPr/>
        <p:txBody>
          <a:bodyPr/>
          <a:lstStyle/>
          <a:p>
            <a:r>
              <a:rPr lang="en-US" dirty="0"/>
              <a:t>Processing</a:t>
            </a:r>
          </a:p>
        </p:txBody>
      </p:sp>
      <p:sp>
        <p:nvSpPr>
          <p:cNvPr id="3" name="Content Placeholder 2">
            <a:extLst>
              <a:ext uri="{FF2B5EF4-FFF2-40B4-BE49-F238E27FC236}">
                <a16:creationId xmlns:a16="http://schemas.microsoft.com/office/drawing/2014/main" id="{ACECF8CB-8D7E-F758-E9AA-F7851D6DF511}"/>
              </a:ext>
            </a:extLst>
          </p:cNvPr>
          <p:cNvSpPr>
            <a:spLocks noGrp="1"/>
          </p:cNvSpPr>
          <p:nvPr>
            <p:ph idx="1"/>
          </p:nvPr>
        </p:nvSpPr>
        <p:spPr>
          <a:xfrm>
            <a:off x="609601" y="1589895"/>
            <a:ext cx="4114798" cy="4550557"/>
          </a:xfrm>
        </p:spPr>
        <p:txBody>
          <a:bodyPr/>
          <a:lstStyle/>
          <a:p>
            <a:pPr marL="0" indent="0">
              <a:buNone/>
            </a:pPr>
            <a:r>
              <a:rPr lang="en-US" dirty="0"/>
              <a:t>I just listened to each one, using spectrograms when necessary.</a:t>
            </a:r>
          </a:p>
          <a:p>
            <a:endParaRPr lang="en-US" dirty="0"/>
          </a:p>
          <a:p>
            <a:endParaRPr lang="en-US" dirty="0"/>
          </a:p>
          <a:p>
            <a:endParaRPr lang="en-US" dirty="0"/>
          </a:p>
          <a:p>
            <a:endParaRPr lang="en-US" dirty="0"/>
          </a:p>
          <a:p>
            <a:endParaRPr lang="en-US" dirty="0"/>
          </a:p>
          <a:p>
            <a:endParaRPr lang="en-US" dirty="0"/>
          </a:p>
          <a:p>
            <a:endParaRPr lang="en-US" dirty="0"/>
          </a:p>
          <a:p>
            <a:pPr marL="0" indent="0">
              <a:buNone/>
            </a:pPr>
            <a:r>
              <a:rPr lang="en-US" dirty="0"/>
              <a:t>(I’d love your ideas on what acoustic measures I could take to quantify this better!)</a:t>
            </a:r>
          </a:p>
        </p:txBody>
      </p:sp>
      <p:pic>
        <p:nvPicPr>
          <p:cNvPr id="6" name="Picture 5" descr="A picture containing text&#10;&#10;Description automatically generated">
            <a:hlinkClick r:id="" action="ppaction://noaction" highlightClick="1">
              <a:snd r:embed="rId9" name="tin_PhonicUT020-Roxanne.wav"/>
            </a:hlinkClick>
            <a:hlinkHover r:id="" action="ppaction://noaction" highlightClick="1">
              <a:snd r:embed="rId9" name="tin_PhonicUT020-Roxanne.wav"/>
            </a:hlinkHover>
            <a:extLst>
              <a:ext uri="{FF2B5EF4-FFF2-40B4-BE49-F238E27FC236}">
                <a16:creationId xmlns:a16="http://schemas.microsoft.com/office/drawing/2014/main" id="{E6180254-5C7B-F007-6FAE-08A3F416D09D}"/>
              </a:ext>
            </a:extLst>
          </p:cNvPr>
          <p:cNvPicPr>
            <a:picLocks noChangeAspect="1"/>
          </p:cNvPicPr>
          <p:nvPr/>
        </p:nvPicPr>
        <p:blipFill rotWithShape="1">
          <a:blip r:embed="rId10"/>
          <a:srcRect l="8709" t="15200" r="8937" b="15190"/>
          <a:stretch/>
        </p:blipFill>
        <p:spPr>
          <a:xfrm>
            <a:off x="5334000" y="18265"/>
            <a:ext cx="6858000" cy="2219870"/>
          </a:xfrm>
          <a:prstGeom prst="rect">
            <a:avLst/>
          </a:prstGeom>
          <a:ln w="38100">
            <a:solidFill>
              <a:srgbClr val="F48D62"/>
            </a:solidFill>
          </a:ln>
        </p:spPr>
      </p:pic>
      <p:pic>
        <p:nvPicPr>
          <p:cNvPr id="8" name="Picture 7" descr="A close-up of a person's face&#10;&#10;Description automatically generated with medium confidence">
            <a:hlinkClick r:id="" action="ppaction://noaction" highlightClick="1">
              <a:snd r:embed="rId11" name="in_PhonicUT053-Kimberly.wav"/>
            </a:hlinkClick>
            <a:hlinkHover r:id="" action="ppaction://noaction" highlightClick="1">
              <a:snd r:embed="rId11" name="in_PhonicUT053-Kimberly.wav"/>
            </a:hlinkHover>
            <a:extLst>
              <a:ext uri="{FF2B5EF4-FFF2-40B4-BE49-F238E27FC236}">
                <a16:creationId xmlns:a16="http://schemas.microsoft.com/office/drawing/2014/main" id="{EEF6480E-FF9E-E3CE-D0CA-69EF8AF9D825}"/>
              </a:ext>
            </a:extLst>
          </p:cNvPr>
          <p:cNvPicPr>
            <a:picLocks noChangeAspect="1"/>
          </p:cNvPicPr>
          <p:nvPr/>
        </p:nvPicPr>
        <p:blipFill rotWithShape="1">
          <a:blip r:embed="rId12"/>
          <a:srcRect l="8708" t="15190" r="8940" b="15200"/>
          <a:stretch/>
        </p:blipFill>
        <p:spPr>
          <a:xfrm>
            <a:off x="5334000" y="4619865"/>
            <a:ext cx="6858000" cy="2276393"/>
          </a:xfrm>
          <a:prstGeom prst="rect">
            <a:avLst/>
          </a:prstGeom>
          <a:ln w="38100">
            <a:solidFill>
              <a:srgbClr val="8DA0CB"/>
            </a:solidFill>
          </a:ln>
        </p:spPr>
      </p:pic>
      <p:pic>
        <p:nvPicPr>
          <p:cNvPr id="10" name="Picture 9" descr="A black and white image of a person's face&#10;&#10;Description automatically generated with medium confidence">
            <a:hlinkClick r:id="" action="ppaction://noaction" highlightClick="1">
              <a:snd r:embed="rId13" name="n_PhonicUT074-Sadie.wav"/>
            </a:hlinkClick>
            <a:hlinkHover r:id="" action="ppaction://noaction" highlightClick="1">
              <a:snd r:embed="rId13" name="n_PhonicUT074-Sadie.wav"/>
            </a:hlinkHover>
            <a:extLst>
              <a:ext uri="{FF2B5EF4-FFF2-40B4-BE49-F238E27FC236}">
                <a16:creationId xmlns:a16="http://schemas.microsoft.com/office/drawing/2014/main" id="{21EDAFB0-CFC5-F438-F721-A83A4BE52C90}"/>
              </a:ext>
            </a:extLst>
          </p:cNvPr>
          <p:cNvPicPr>
            <a:picLocks noChangeAspect="1"/>
          </p:cNvPicPr>
          <p:nvPr/>
        </p:nvPicPr>
        <p:blipFill rotWithShape="1">
          <a:blip r:embed="rId14"/>
          <a:srcRect l="8708" t="15190" r="8940" b="16047"/>
          <a:stretch/>
        </p:blipFill>
        <p:spPr>
          <a:xfrm>
            <a:off x="5334000" y="2304655"/>
            <a:ext cx="6858000" cy="2248690"/>
          </a:xfrm>
          <a:prstGeom prst="rect">
            <a:avLst/>
          </a:prstGeom>
          <a:ln w="38100">
            <a:solidFill>
              <a:srgbClr val="66C3A5"/>
            </a:solidFill>
          </a:ln>
        </p:spPr>
      </p:pic>
      <p:pic>
        <p:nvPicPr>
          <p:cNvPr id="11" name="in_PhonicUT053-Kimberly">
            <a:hlinkClick r:id="" action="ppaction://media"/>
            <a:extLst>
              <a:ext uri="{FF2B5EF4-FFF2-40B4-BE49-F238E27FC236}">
                <a16:creationId xmlns:a16="http://schemas.microsoft.com/office/drawing/2014/main" id="{99104F8A-591C-6BAD-1970-F19BE0B4974B}"/>
              </a:ext>
            </a:extLst>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11379200" y="4615799"/>
            <a:ext cx="812800" cy="812800"/>
          </a:xfrm>
          <a:prstGeom prst="rect">
            <a:avLst/>
          </a:prstGeom>
        </p:spPr>
      </p:pic>
      <p:pic>
        <p:nvPicPr>
          <p:cNvPr id="12" name="n_PhonicUT074-Sadie">
            <a:hlinkClick r:id="" action="ppaction://media"/>
            <a:extLst>
              <a:ext uri="{FF2B5EF4-FFF2-40B4-BE49-F238E27FC236}">
                <a16:creationId xmlns:a16="http://schemas.microsoft.com/office/drawing/2014/main" id="{A0A2C0A0-B0B6-3BF7-6E25-BECD65CB82CA}"/>
              </a:ext>
            </a:extLst>
          </p:cNvPr>
          <p:cNvPicPr>
            <a:picLocks noChangeAspect="1"/>
          </p:cNvPicPr>
          <p:nvPr>
            <a:audioFile r:link="rId4"/>
            <p:extLst>
              <p:ext uri="{DAA4B4D4-6D71-4841-9C94-3DE7FCFB9230}">
                <p14:media xmlns:p14="http://schemas.microsoft.com/office/powerpoint/2010/main" r:embed="rId3"/>
              </p:ext>
            </p:extLst>
          </p:nvPr>
        </p:nvPicPr>
        <p:blipFill>
          <a:blip r:embed="rId15"/>
          <a:stretch>
            <a:fillRect/>
          </a:stretch>
        </p:blipFill>
        <p:spPr>
          <a:xfrm>
            <a:off x="11348920" y="2304655"/>
            <a:ext cx="812800" cy="812800"/>
          </a:xfrm>
          <a:prstGeom prst="rect">
            <a:avLst/>
          </a:prstGeom>
        </p:spPr>
      </p:pic>
      <p:pic>
        <p:nvPicPr>
          <p:cNvPr id="13" name="tin_PhonicUT020-Roxanne">
            <a:hlinkClick r:id="" action="ppaction://media"/>
            <a:extLst>
              <a:ext uri="{FF2B5EF4-FFF2-40B4-BE49-F238E27FC236}">
                <a16:creationId xmlns:a16="http://schemas.microsoft.com/office/drawing/2014/main" id="{8E40F8B4-8B2E-5571-0785-64A1653DCFBB}"/>
              </a:ext>
            </a:extLst>
          </p:cNvPr>
          <p:cNvPicPr>
            <a:picLocks noChangeAspect="1"/>
          </p:cNvPicPr>
          <p:nvPr>
            <a:audioFile r:link="rId6"/>
            <p:extLst>
              <p:ext uri="{DAA4B4D4-6D71-4841-9C94-3DE7FCFB9230}">
                <p14:media xmlns:p14="http://schemas.microsoft.com/office/powerpoint/2010/main" r:embed="rId5"/>
              </p:ext>
            </p:extLst>
          </p:nvPr>
        </p:nvPicPr>
        <p:blipFill>
          <a:blip r:embed="rId15"/>
          <a:stretch>
            <a:fillRect/>
          </a:stretch>
        </p:blipFill>
        <p:spPr>
          <a:xfrm>
            <a:off x="11379200" y="0"/>
            <a:ext cx="812800" cy="812800"/>
          </a:xfrm>
          <a:prstGeom prst="rect">
            <a:avLst/>
          </a:prstGeom>
        </p:spPr>
      </p:pic>
    </p:spTree>
    <p:extLst>
      <p:ext uri="{BB962C8B-B14F-4D97-AF65-F5344CB8AC3E}">
        <p14:creationId xmlns:p14="http://schemas.microsoft.com/office/powerpoint/2010/main" val="2258056612"/>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11"/>
                </p:tgtEl>
              </p:cMediaNode>
            </p:audio>
            <p:audio>
              <p:cMediaNode vol="80000">
                <p:cTn id="3" fill="hold" display="0">
                  <p:stCondLst>
                    <p:cond delay="indefinite"/>
                  </p:stCondLst>
                  <p:endCondLst>
                    <p:cond evt="onStopAudio" delay="0">
                      <p:tgtEl>
                        <p:sldTgt/>
                      </p:tgtEl>
                    </p:cond>
                  </p:endCondLst>
                </p:cTn>
                <p:tgtEl>
                  <p:spTgt spid="12"/>
                </p:tgtEl>
              </p:cMediaNode>
            </p:audio>
            <p:audio>
              <p:cMediaNode vol="80000">
                <p:cTn id="4"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3F2D856-F091-1DE1-22B1-0E4A738DF6FF}"/>
              </a:ext>
            </a:extLst>
          </p:cNvPr>
          <p:cNvSpPr>
            <a:spLocks noGrp="1"/>
          </p:cNvSpPr>
          <p:nvPr>
            <p:ph type="sldNum" sz="quarter" idx="11"/>
          </p:nvPr>
        </p:nvSpPr>
        <p:spPr/>
        <p:txBody>
          <a:bodyPr/>
          <a:lstStyle/>
          <a:p>
            <a:fld id="{2F4E2E3C-FF33-FC45-91A9-BDC48E1E835D}" type="slidenum">
              <a:rPr lang="en-US" smtClean="0"/>
              <a:pPr/>
              <a:t>8</a:t>
            </a:fld>
            <a:endParaRPr lang="en-US" dirty="0"/>
          </a:p>
        </p:txBody>
      </p:sp>
      <p:sp>
        <p:nvSpPr>
          <p:cNvPr id="3" name="Content Placeholder 2">
            <a:extLst>
              <a:ext uri="{FF2B5EF4-FFF2-40B4-BE49-F238E27FC236}">
                <a16:creationId xmlns:a16="http://schemas.microsoft.com/office/drawing/2014/main" id="{9E6AA90C-BFFE-89C4-AC62-83702ABE5F3E}"/>
              </a:ext>
            </a:extLst>
          </p:cNvPr>
          <p:cNvSpPr>
            <a:spLocks noGrp="1"/>
          </p:cNvSpPr>
          <p:nvPr>
            <p:ph idx="1"/>
          </p:nvPr>
        </p:nvSpPr>
        <p:spPr/>
        <p:txBody>
          <a:bodyPr/>
          <a:lstStyle/>
          <a:p>
            <a:r>
              <a:rPr lang="en-US" dirty="0"/>
              <a:t>After the wordlist, they were asked to respond to several open-ended questions </a:t>
            </a:r>
            <a:r>
              <a:rPr lang="en-US" sz="1400" dirty="0"/>
              <a:t>(cf. Holland &amp; Brandenburg 2017)</a:t>
            </a:r>
            <a:endParaRPr lang="en-US" dirty="0"/>
          </a:p>
          <a:p>
            <a:pPr lvl="1"/>
            <a:r>
              <a:rPr lang="en-US" dirty="0"/>
              <a:t>Most important for this study: “Do you think Utah has its own accent?”</a:t>
            </a:r>
          </a:p>
          <a:p>
            <a:pPr lvl="1"/>
            <a:r>
              <a:rPr lang="en-US" dirty="0"/>
              <a:t>Total: 18,530 words, 2h 4m of audio</a:t>
            </a:r>
          </a:p>
          <a:p>
            <a:pPr lvl="1"/>
            <a:r>
              <a:rPr lang="en-US" dirty="0"/>
              <a:t>Median response: 143 words, 74 seconds </a:t>
            </a:r>
          </a:p>
          <a:p>
            <a:pPr lvl="1"/>
            <a:endParaRPr lang="en-US" dirty="0"/>
          </a:p>
          <a:p>
            <a:r>
              <a:rPr lang="en-US" dirty="0"/>
              <a:t>Qualitative coding </a:t>
            </a:r>
          </a:p>
          <a:p>
            <a:pPr lvl="1"/>
            <a:r>
              <a:rPr lang="en-US" dirty="0"/>
              <a:t>Does Utah have an accent? </a:t>
            </a:r>
          </a:p>
          <a:p>
            <a:pPr lvl="1"/>
            <a:r>
              <a:rPr lang="en-US" dirty="0"/>
              <a:t>Was rurality mentioned?</a:t>
            </a:r>
          </a:p>
          <a:p>
            <a:pPr lvl="1"/>
            <a:r>
              <a:rPr lang="en-US" dirty="0"/>
              <a:t>Specific places that were mentioned.</a:t>
            </a:r>
          </a:p>
          <a:p>
            <a:pPr lvl="1"/>
            <a:r>
              <a:rPr lang="en-US" dirty="0"/>
              <a:t>Linguistic features mentioned, alluded to, imitated, etc.</a:t>
            </a:r>
          </a:p>
          <a:p>
            <a:pPr lvl="1"/>
            <a:r>
              <a:rPr lang="en-US" dirty="0"/>
              <a:t>What specifically about MOUNTAIN was mentioned?</a:t>
            </a:r>
          </a:p>
        </p:txBody>
      </p:sp>
      <p:sp>
        <p:nvSpPr>
          <p:cNvPr id="4" name="Title 3">
            <a:extLst>
              <a:ext uri="{FF2B5EF4-FFF2-40B4-BE49-F238E27FC236}">
                <a16:creationId xmlns:a16="http://schemas.microsoft.com/office/drawing/2014/main" id="{0C8ADC0D-62BA-D4DE-2FCB-C8CB268C2732}"/>
              </a:ext>
            </a:extLst>
          </p:cNvPr>
          <p:cNvSpPr>
            <a:spLocks noGrp="1"/>
          </p:cNvSpPr>
          <p:nvPr>
            <p:ph type="title"/>
          </p:nvPr>
        </p:nvSpPr>
        <p:spPr/>
        <p:txBody>
          <a:bodyPr/>
          <a:lstStyle/>
          <a:p>
            <a:r>
              <a:rPr lang="en-US" dirty="0"/>
              <a:t>Attitudinal Data</a:t>
            </a:r>
          </a:p>
        </p:txBody>
      </p:sp>
    </p:spTree>
    <p:extLst>
      <p:ext uri="{BB962C8B-B14F-4D97-AF65-F5344CB8AC3E}">
        <p14:creationId xmlns:p14="http://schemas.microsoft.com/office/powerpoint/2010/main" val="7466224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A3B13AB-D685-0FA2-A140-642CF390434F}"/>
              </a:ext>
            </a:extLst>
          </p:cNvPr>
          <p:cNvSpPr>
            <a:spLocks noGrp="1"/>
          </p:cNvSpPr>
          <p:nvPr>
            <p:ph type="sldNum" sz="quarter" idx="11"/>
          </p:nvPr>
        </p:nvSpPr>
        <p:spPr/>
        <p:txBody>
          <a:bodyPr/>
          <a:lstStyle/>
          <a:p>
            <a:fld id="{2F4E2E3C-FF33-FC45-91A9-BDC48E1E835D}" type="slidenum">
              <a:rPr lang="en-US" smtClean="0"/>
              <a:pPr/>
              <a:t>9</a:t>
            </a:fld>
            <a:endParaRPr lang="en-US" dirty="0"/>
          </a:p>
        </p:txBody>
      </p:sp>
      <p:sp>
        <p:nvSpPr>
          <p:cNvPr id="5" name="Text Placeholder 4">
            <a:extLst>
              <a:ext uri="{FF2B5EF4-FFF2-40B4-BE49-F238E27FC236}">
                <a16:creationId xmlns:a16="http://schemas.microsoft.com/office/drawing/2014/main" id="{EBD44304-A50B-766F-EC3A-06EBCDF08634}"/>
              </a:ext>
            </a:extLst>
          </p:cNvPr>
          <p:cNvSpPr>
            <a:spLocks noGrp="1"/>
          </p:cNvSpPr>
          <p:nvPr>
            <p:ph type="body" sz="quarter" idx="12"/>
          </p:nvPr>
        </p:nvSpPr>
        <p:spPr/>
        <p:txBody>
          <a:bodyPr>
            <a:normAutofit lnSpcReduction="10000"/>
          </a:bodyPr>
          <a:lstStyle/>
          <a:p>
            <a:r>
              <a:rPr lang="en-US" dirty="0"/>
              <a:t>Results</a:t>
            </a:r>
          </a:p>
        </p:txBody>
      </p:sp>
    </p:spTree>
    <p:extLst>
      <p:ext uri="{BB962C8B-B14F-4D97-AF65-F5344CB8AC3E}">
        <p14:creationId xmlns:p14="http://schemas.microsoft.com/office/powerpoint/2010/main" val="1184673509"/>
      </p:ext>
    </p:extLst>
  </p:cSld>
  <p:clrMapOvr>
    <a:masterClrMapping/>
  </p:clrMapOvr>
</p:sld>
</file>

<file path=ppt/theme/theme1.xml><?xml version="1.0" encoding="utf-8"?>
<a:theme xmlns:a="http://schemas.openxmlformats.org/drawingml/2006/main" name="Blue Bar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onferences.potx" id="{B23E230E-6DAD-1245-90E8-AE051B73F970}" vid="{B869C880-4960-3F4A-8EB1-26F470A11480}"/>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onferences.potx" id="{B23E230E-6DAD-1245-90E8-AE051B73F970}" vid="{83906E0B-D9E9-3C46-A387-45D8EA674C73}"/>
    </a:ext>
  </a:extLst>
</a:theme>
</file>

<file path=ppt/theme/theme3.xml><?xml version="1.0" encoding="utf-8"?>
<a:theme xmlns:a="http://schemas.openxmlformats.org/drawingml/2006/main" name="Vertical Bar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onferences.potx" id="{B23E230E-6DAD-1245-90E8-AE051B73F970}" vid="{F1677864-A64B-354F-A67E-0121E199F57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Blue Bars</Template>
  <TotalTime>3954</TotalTime>
  <Words>6712</Words>
  <Application>Microsoft Macintosh PowerPoint</Application>
  <PresentationFormat>Widescreen</PresentationFormat>
  <Paragraphs>385</Paragraphs>
  <Slides>38</Slides>
  <Notes>26</Notes>
  <HiddenSlides>0</HiddenSlides>
  <MMClips>3</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38</vt:i4>
      </vt:variant>
    </vt:vector>
  </HeadingPairs>
  <TitlesOfParts>
    <vt:vector size="48" baseType="lpstr">
      <vt:lpstr>Arial</vt:lpstr>
      <vt:lpstr>Avenir Book</vt:lpstr>
      <vt:lpstr>Calibri</vt:lpstr>
      <vt:lpstr>Garamond</vt:lpstr>
      <vt:lpstr>Iowan Old Style Roman</vt:lpstr>
      <vt:lpstr>Noto Sans</vt:lpstr>
      <vt:lpstr>Noto Sans Disp</vt:lpstr>
      <vt:lpstr>Blue Bars</vt:lpstr>
      <vt:lpstr>Blank</vt:lpstr>
      <vt:lpstr>Vertical Bars</vt:lpstr>
      <vt:lpstr>PowerPoint Presentation</vt:lpstr>
      <vt:lpstr>MOUNTAIN</vt:lpstr>
      <vt:lpstr>MOUNTAIN in Utah</vt:lpstr>
      <vt:lpstr>Today, I want to show you that…</vt:lpstr>
      <vt:lpstr>PowerPoint Presentation</vt:lpstr>
      <vt:lpstr>Acoustic Data</vt:lpstr>
      <vt:lpstr>Processing</vt:lpstr>
      <vt:lpstr>Attitudinal Data</vt:lpstr>
      <vt:lpstr>PowerPoint Presentation</vt:lpstr>
      <vt:lpstr>PowerPoint Presentation</vt:lpstr>
      <vt:lpstr>PowerPoint Presentation</vt:lpstr>
      <vt:lpstr>PowerPoint Presentation</vt:lpstr>
      <vt:lpstr>PowerPoint Presentation</vt:lpstr>
      <vt:lpstr>Control Group</vt:lpstr>
      <vt:lpstr>PowerPoint Presentation</vt:lpstr>
      <vt:lpstr>PowerPoint Presentation</vt:lpstr>
      <vt:lpstr>The Story</vt:lpstr>
      <vt:lpstr>The Story</vt:lpstr>
      <vt:lpstr>The Story</vt:lpstr>
      <vt:lpstr>The Story</vt:lpstr>
      <vt:lpstr>The Story</vt:lpstr>
      <vt:lpstr>The Story</vt:lpstr>
      <vt:lpstr>PowerPoint Presentation</vt:lpstr>
      <vt:lpstr>PowerPoint Presentation</vt:lpstr>
      <vt:lpstr>Shibboleth in Utah</vt:lpstr>
      <vt:lpstr>Hopefully, I’ve convinced you that…</vt:lpstr>
      <vt:lpstr>References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Joey Stanley</dc:creator>
  <cp:lastModifiedBy>Joey Stanley</cp:lastModifiedBy>
  <cp:revision>55</cp:revision>
  <dcterms:created xsi:type="dcterms:W3CDTF">2022-12-05T23:42:41Z</dcterms:created>
  <dcterms:modified xsi:type="dcterms:W3CDTF">2023-01-03T17:55:24Z</dcterms:modified>
</cp:coreProperties>
</file>

<file path=docProps/thumbnail.jpeg>
</file>